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notesMasterIdLst>
    <p:notesMasterId r:id="rId19"/>
  </p:notesMasterIdLst>
  <p:sldIdLst>
    <p:sldId id="256" r:id="rId2"/>
    <p:sldId id="257" r:id="rId3"/>
    <p:sldId id="271" r:id="rId4"/>
    <p:sldId id="272" r:id="rId5"/>
    <p:sldId id="258" r:id="rId6"/>
    <p:sldId id="262" r:id="rId7"/>
    <p:sldId id="260" r:id="rId8"/>
    <p:sldId id="264" r:id="rId9"/>
    <p:sldId id="267" r:id="rId10"/>
    <p:sldId id="261" r:id="rId11"/>
    <p:sldId id="285" r:id="rId12"/>
    <p:sldId id="277" r:id="rId13"/>
    <p:sldId id="274" r:id="rId14"/>
    <p:sldId id="284" r:id="rId15"/>
    <p:sldId id="275" r:id="rId16"/>
    <p:sldId id="276" r:id="rId17"/>
    <p:sldId id="270"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62"/>
    <p:restoredTop sz="94643"/>
  </p:normalViewPr>
  <p:slideViewPr>
    <p:cSldViewPr snapToGrid="0" snapToObjects="1">
      <p:cViewPr varScale="1">
        <p:scale>
          <a:sx n="110" d="100"/>
          <a:sy n="110" d="100"/>
        </p:scale>
        <p:origin x="34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296158-8B82-9349-9424-54696D703F89}" type="datetimeFigureOut">
              <a:rPr lang="fr-FR" smtClean="0"/>
              <a:t>13/04/2025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F65E86-83A5-D440-AA93-265CE4D66064}" type="slidenum">
              <a:rPr lang="fr-FR" smtClean="0"/>
              <a:t>‹N°›</a:t>
            </a:fld>
            <a:endParaRPr lang="fr-FR"/>
          </a:p>
        </p:txBody>
      </p:sp>
    </p:spTree>
    <p:extLst>
      <p:ext uri="{BB962C8B-B14F-4D97-AF65-F5344CB8AC3E}">
        <p14:creationId xmlns:p14="http://schemas.microsoft.com/office/powerpoint/2010/main" val="2179528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mpedia.fr/art-crise-adolescence-comprendre-accompagner-adolescent/"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800" dirty="0">
                <a:solidFill>
                  <a:srgbClr val="222222"/>
                </a:solidFill>
                <a:effectLst/>
                <a:latin typeface="Calibri" panose="020F0502020204030204" pitchFamily="34" charset="0"/>
                <a:ea typeface="Calibri" panose="020F0502020204030204" pitchFamily="34" charset="0"/>
                <a:cs typeface="Times New Roman" panose="02020603050405020304" pitchFamily="18" charset="0"/>
              </a:rPr>
              <a:t>Ce terme « adolescence » désigne le processus de croissance individuelle inauguré par la puberté et qui s'accompagne de transformations psychologiques et comportementales</a:t>
            </a:r>
            <a:r>
              <a:rPr lang="fr-FR" dirty="0">
                <a:effectLst/>
              </a:rPr>
              <a:t> </a:t>
            </a:r>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2</a:t>
            </a:fld>
            <a:endParaRPr lang="fr-FR"/>
          </a:p>
        </p:txBody>
      </p:sp>
    </p:spTree>
    <p:extLst>
      <p:ext uri="{BB962C8B-B14F-4D97-AF65-F5344CB8AC3E}">
        <p14:creationId xmlns:p14="http://schemas.microsoft.com/office/powerpoint/2010/main" val="4232335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Chez l'adolescent, il y a une diversité des conduites, un principe de </a:t>
            </a:r>
            <a:r>
              <a:rPr lang="fr-FR" sz="1800" dirty="0" err="1">
                <a:effectLst/>
                <a:latin typeface="Times New Roman" panose="02020603050405020304" pitchFamily="18" charset="0"/>
                <a:ea typeface="Calibri" panose="020F0502020204030204" pitchFamily="34" charset="0"/>
                <a:cs typeface="Times New Roman" panose="02020603050405020304" pitchFamily="18" charset="0"/>
              </a:rPr>
              <a:t>multifinalité</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(une même cause peut avoir plusieurs effets ) et d'</a:t>
            </a:r>
            <a:r>
              <a:rPr lang="fr-FR" sz="1800" dirty="0" err="1">
                <a:effectLst/>
                <a:latin typeface="Times New Roman" panose="02020603050405020304" pitchFamily="18" charset="0"/>
                <a:ea typeface="Calibri" panose="020F0502020204030204" pitchFamily="34" charset="0"/>
                <a:cs typeface="Times New Roman" panose="02020603050405020304" pitchFamily="18" charset="0"/>
              </a:rPr>
              <a:t>équifinalité</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(un même problème peut être engendré par des causes différentes ) des facteurs de risque qui rend la prise en charge délicate.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Les comportements à risque à l’adolescence ont souvent une fonction initiatique, mais dans nos sociétés modernes, ils prennent une forme différente des rites traditionnels.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La conduite ordalique (Charles-Nicolas, 1985) désigne une prise de risque excessive où l’adolescent cherche à tester ses limites en flirtant avec le danger</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(alcool, drogues, vitesse, défis dangereux). La conduite qui défie la mort (ordalique) se traduit par une prise de risque majeure </a:t>
            </a:r>
            <a:r>
              <a:rPr lang="fr-FR" sz="1800" i="1" dirty="0">
                <a:effectLst/>
                <a:latin typeface="Times New Roman" panose="02020603050405020304" pitchFamily="18" charset="0"/>
                <a:ea typeface="Calibri" panose="020F0502020204030204" pitchFamily="34" charset="0"/>
                <a:cs typeface="Times New Roman" panose="02020603050405020304" pitchFamily="18" charset="0"/>
              </a:rPr>
              <a:t>(L’adolescent joue le tout pour le tout</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il met sa vie en jeu, interroge ainsi son destin pour valider/gagner le droit de poursuivre son existence, par exemple il peut s’autoriser à vivre s’il sort indemne après avoir roulé à contre-sens sur le périphérique…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Cette quête est souvent un appel inconscient à une réponse adulte, à un cadre ou à une reconnaissance.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La « Conduite à risque implique une exposition délibérée au risque de se blesser, de mourir, d’altérer son avenir, de mettre sa santé en péril » (D Le Breton).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13</a:t>
            </a:fld>
            <a:endParaRPr lang="fr-FR"/>
          </a:p>
        </p:txBody>
      </p:sp>
    </p:spTree>
    <p:extLst>
      <p:ext uri="{BB962C8B-B14F-4D97-AF65-F5344CB8AC3E}">
        <p14:creationId xmlns:p14="http://schemas.microsoft.com/office/powerpoint/2010/main" val="3924105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solidFill>
                  <a:srgbClr val="222222"/>
                </a:solidFill>
                <a:effectLst/>
                <a:latin typeface="Times New Roman" panose="02020603050405020304" pitchFamily="18" charset="0"/>
                <a:ea typeface="Times New Roman" panose="02020603050405020304" pitchFamily="18" charset="0"/>
              </a:rPr>
              <a:t>2- L'intérêt de l'écoute et de l'accueil, à titre préventif, est important. Il s'agit de comprendre que plus l'adolescent est en souffrance, moins l'adolescent est en risque. Il s'agit de comprendre que plus l'adolescent est en souffrance, moins il risque de montrer et de manifester une demande ou un besoin.</a:t>
            </a:r>
            <a:endParaRPr lang="fr-FR" sz="1200" dirty="0">
              <a:solidFill>
                <a:srgbClr val="222222"/>
              </a:solidFill>
              <a:latin typeface="Arial" panose="020B0604020202020204" pitchFamily="34" charset="0"/>
              <a:ea typeface="Times New Roman" panose="02020603050405020304" pitchFamily="18" charset="0"/>
              <a:cs typeface="Arial" panose="020B0604020202020204" pitchFamily="34" charset="0"/>
            </a:endParaRPr>
          </a:p>
          <a:p>
            <a:endParaRPr lang="fr-FR" sz="1200" dirty="0">
              <a:solidFill>
                <a:srgbClr val="222222"/>
              </a:solidFill>
              <a:effectLst/>
              <a:latin typeface="Times New Roman" panose="02020603050405020304" pitchFamily="18" charset="0"/>
              <a:ea typeface="Times New Roman" panose="02020603050405020304" pitchFamily="18" charset="0"/>
            </a:endParaRPr>
          </a:p>
          <a:p>
            <a:endParaRPr lang="fr-FR" sz="1200" dirty="0">
              <a:solidFill>
                <a:srgbClr val="222222"/>
              </a:solidFill>
              <a:effectLst/>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solidFill>
                  <a:srgbClr val="222222"/>
                </a:solidFill>
                <a:effectLst/>
                <a:latin typeface="Times New Roman" panose="02020603050405020304" pitchFamily="18" charset="0"/>
              </a:rPr>
              <a:t>2- </a:t>
            </a:r>
            <a:r>
              <a:rPr lang="fr-FR" sz="1200" dirty="0">
                <a:solidFill>
                  <a:srgbClr val="222222"/>
                </a:solidFill>
                <a:effectLst/>
                <a:latin typeface="Times New Roman" panose="02020603050405020304" pitchFamily="18" charset="0"/>
                <a:ea typeface="Times New Roman" panose="02020603050405020304" pitchFamily="18" charset="0"/>
              </a:rPr>
              <a:t>Pour répondre aux attentes et à la demande des adolescents, ces lieux d'écoute doivent être bien individualisés, horaires, salles ou bureaux précis, de préférence légèrement décalés par rapport aux horaires scolaires. Autant que possible installés de manière conviviale, clairement différenciés du rapport hiérarchique ou pédagogique habituel. Donc avec un adulte qui n'est pas directement impliqué dans sa scolarité, dans la discipline, la surveillance, etc.</a:t>
            </a:r>
            <a:endParaRPr lang="fr-FR" sz="2000" dirty="0">
              <a:effectLst/>
              <a:latin typeface="Times New Roman" panose="02020603050405020304" pitchFamily="18" charset="0"/>
              <a:ea typeface="Times New Roman" panose="02020603050405020304" pitchFamily="18" charset="0"/>
            </a:endParaRPr>
          </a:p>
          <a:p>
            <a:pPr>
              <a:spcAft>
                <a:spcPts val="900"/>
              </a:spcAft>
            </a:pPr>
            <a:endParaRPr lang="fr-FR" sz="1200" dirty="0">
              <a:solidFill>
                <a:srgbClr val="222222"/>
              </a:solidFill>
              <a:effectLst/>
              <a:latin typeface="Times New Roman" panose="02020603050405020304" pitchFamily="18" charset="0"/>
              <a:ea typeface="Times New Roman" panose="02020603050405020304" pitchFamily="18" charset="0"/>
            </a:endParaRPr>
          </a:p>
          <a:p>
            <a:pPr>
              <a:spcAft>
                <a:spcPts val="900"/>
              </a:spcAft>
            </a:pPr>
            <a:r>
              <a:rPr lang="fr-FR" sz="1200" dirty="0">
                <a:solidFill>
                  <a:srgbClr val="222222"/>
                </a:solidFill>
                <a:effectLst/>
                <a:latin typeface="Times New Roman" panose="02020603050405020304" pitchFamily="18" charset="0"/>
                <a:ea typeface="Times New Roman" panose="02020603050405020304" pitchFamily="18" charset="0"/>
              </a:rPr>
              <a:t>1- Un adolescent en grande souffrance ne formule pas toujours directement une demande d’aide. Plus la souffrance est profonde, plus elle peut être masquée derrière des conduites à risque ou un silence.</a:t>
            </a:r>
            <a:endParaRPr lang="fr-FR" sz="1050" dirty="0">
              <a:effectLst/>
              <a:latin typeface="Times New Roman" panose="02020603050405020304" pitchFamily="18" charset="0"/>
              <a:ea typeface="Times New Roman" panose="02020603050405020304" pitchFamily="18" charset="0"/>
            </a:endParaRPr>
          </a:p>
          <a:p>
            <a:pPr>
              <a:spcAft>
                <a:spcPts val="900"/>
              </a:spcAft>
            </a:pPr>
            <a:r>
              <a:rPr lang="fr-FR" sz="1200" dirty="0">
                <a:solidFill>
                  <a:srgbClr val="222222"/>
                </a:solidFill>
                <a:effectLst/>
                <a:latin typeface="Times New Roman" panose="02020603050405020304" pitchFamily="18" charset="0"/>
                <a:ea typeface="Times New Roman" panose="02020603050405020304" pitchFamily="18" charset="0"/>
              </a:rPr>
              <a:t>•</a:t>
            </a:r>
            <a:r>
              <a:rPr lang="fr-FR" sz="800" dirty="0">
                <a:solidFill>
                  <a:srgbClr val="222222"/>
                </a:solidFill>
                <a:effectLst/>
                <a:latin typeface="Times New Roman" panose="02020603050405020304" pitchFamily="18" charset="0"/>
                <a:ea typeface="Times New Roman" panose="02020603050405020304" pitchFamily="18" charset="0"/>
              </a:rPr>
              <a:t> </a:t>
            </a:r>
            <a:r>
              <a:rPr lang="fr-FR" sz="1200" dirty="0">
                <a:solidFill>
                  <a:srgbClr val="222222"/>
                </a:solidFill>
                <a:effectLst/>
                <a:latin typeface="Times New Roman" panose="02020603050405020304" pitchFamily="18" charset="0"/>
                <a:ea typeface="Times New Roman" panose="02020603050405020304" pitchFamily="18" charset="0"/>
              </a:rPr>
              <a:t>Il est donc essentiel de mettre en place des lieux et des moments d’écoute accessibles.</a:t>
            </a:r>
            <a:endParaRPr lang="fr-FR" sz="1050" dirty="0">
              <a:effectLst/>
              <a:latin typeface="Times New Roman" panose="02020603050405020304" pitchFamily="18" charset="0"/>
              <a:ea typeface="Times New Roman" panose="02020603050405020304" pitchFamily="18" charset="0"/>
            </a:endParaRPr>
          </a:p>
          <a:p>
            <a:pPr>
              <a:spcAft>
                <a:spcPts val="900"/>
              </a:spcAft>
            </a:pPr>
            <a:r>
              <a:rPr lang="fr-FR" sz="1200" dirty="0">
                <a:solidFill>
                  <a:srgbClr val="222222"/>
                </a:solidFill>
                <a:effectLst/>
                <a:latin typeface="Times New Roman" panose="02020603050405020304" pitchFamily="18" charset="0"/>
                <a:ea typeface="Times New Roman" panose="02020603050405020304" pitchFamily="18" charset="0"/>
              </a:rPr>
              <a:t>•</a:t>
            </a:r>
            <a:r>
              <a:rPr lang="fr-FR" sz="800" dirty="0">
                <a:solidFill>
                  <a:srgbClr val="222222"/>
                </a:solidFill>
                <a:effectLst/>
                <a:latin typeface="Times New Roman" panose="02020603050405020304" pitchFamily="18" charset="0"/>
                <a:ea typeface="Times New Roman" panose="02020603050405020304" pitchFamily="18" charset="0"/>
              </a:rPr>
              <a:t> </a:t>
            </a:r>
            <a:r>
              <a:rPr lang="fr-FR" sz="1200" dirty="0">
                <a:solidFill>
                  <a:srgbClr val="222222"/>
                </a:solidFill>
                <a:effectLst/>
                <a:latin typeface="Times New Roman" panose="02020603050405020304" pitchFamily="18" charset="0"/>
                <a:ea typeface="Times New Roman" panose="02020603050405020304" pitchFamily="18" charset="0"/>
              </a:rPr>
              <a:t>L’adulte doit être présent sans être intrusif, disponible sans être oppressant, pour que l’adolescent puisse exprimer ses besoins à son rythme.</a:t>
            </a:r>
          </a:p>
          <a:p>
            <a:pPr>
              <a:spcAft>
                <a:spcPts val="900"/>
              </a:spcAft>
            </a:pPr>
            <a:endParaRPr lang="fr-FR" sz="1200" dirty="0">
              <a:solidFill>
                <a:srgbClr val="222222"/>
              </a:solidFill>
              <a:effectLst/>
              <a:latin typeface="Times New Roman" panose="02020603050405020304" pitchFamily="18" charset="0"/>
              <a:ea typeface="Times New Roman" panose="02020603050405020304" pitchFamily="18" charset="0"/>
            </a:endParaRPr>
          </a:p>
          <a:p>
            <a:pPr>
              <a:spcAft>
                <a:spcPts val="900"/>
              </a:spcAft>
            </a:pPr>
            <a:r>
              <a:rPr lang="fr-FR" sz="1200" dirty="0">
                <a:solidFill>
                  <a:srgbClr val="222222"/>
                </a:solidFill>
                <a:effectLst/>
                <a:latin typeface="Times New Roman" panose="02020603050405020304" pitchFamily="18" charset="0"/>
                <a:ea typeface="Times New Roman" panose="02020603050405020304" pitchFamily="18" charset="0"/>
              </a:rPr>
              <a:t>2- L’écoute active est une approche développée par Carl Rogers, psychologue humaniste, qui repose sur une attitude d’empathie, de bienveillance et de non-jugement. Elle vise à favoriser une communication authentique et à permettre à l’interlocuteur de s’exprimer librement en se sentant compris et respecté.</a:t>
            </a:r>
            <a:endParaRPr lang="fr-FR" sz="1050" dirty="0">
              <a:effectLst/>
              <a:latin typeface="Times New Roman" panose="02020603050405020304" pitchFamily="18" charset="0"/>
              <a:ea typeface="Times New Roman" panose="02020603050405020304" pitchFamily="18" charset="0"/>
            </a:endParaRPr>
          </a:p>
          <a:p>
            <a:pPr>
              <a:spcAft>
                <a:spcPts val="900"/>
              </a:spcAft>
            </a:pPr>
            <a:r>
              <a:rPr lang="fr-FR" sz="800" dirty="0">
                <a:solidFill>
                  <a:srgbClr val="222222"/>
                </a:solidFill>
                <a:effectLst/>
                <a:latin typeface="Times New Roman" panose="02020603050405020304" pitchFamily="18" charset="0"/>
                <a:ea typeface="Times New Roman" panose="02020603050405020304" pitchFamily="18" charset="0"/>
              </a:rPr>
              <a:t> </a:t>
            </a:r>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14</a:t>
            </a:fld>
            <a:endParaRPr lang="fr-FR"/>
          </a:p>
        </p:txBody>
      </p:sp>
    </p:spTree>
    <p:extLst>
      <p:ext uri="{BB962C8B-B14F-4D97-AF65-F5344CB8AC3E}">
        <p14:creationId xmlns:p14="http://schemas.microsoft.com/office/powerpoint/2010/main" val="6354445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Au-delà de leur légitime désir d’émancipation, les adolescents ont besoin de s’appuyer sur ce que les parents autorisent et de se heurter aux limites qu’ils leur posent.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Exemples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Côté parents et adultes-relais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Contenir sans exercer d’emprise : assurer une qualité de présence plutôt qu’un contrôle infantilisant.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Tenter de maintenir un lien de confiance en acceptant à l’avance la possibilité de quelques écarts.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Ne pas confondre « passage adolescent », avec ses aléas, et « crise d’adolescence » marquée par des difficultés durables.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Etre disponible : être là quand il faut, sans s’imposer.</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Faire preuve de disponibilité et de compréhension sans « faire copain/copain » (jeunisme) et dénier la différence de générations.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Pas de fermeté sans souplesse et vice versa, et toujours dans la bienveillance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Pas de recette toute faite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Entrer dans le jeu, ce n’est pas faire le jeu</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Cohérence (le geste à la parole), fiable, dans la durée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S’accorder père et mère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Adolescence : la fin d’un monde, pas la fin du monde = relativise et ne pas diaboliser ou dramatiser.</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Rester ferme face aux risques pour sa santé : alcool, tabac, vitesse, sexualité</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Respecter l’intimité, les secrets via la confidentialité</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Laisser vivre vos émotions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Discerner la nécessité d’aller chercher de l’aide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Eviter le face-à-face solennel, le « il faut que je te parle » . Le côte-à-côte (trajet en voiture par exemple) permet de libérer la parole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Vous devez vous intéresser à ce qu’il aime… sans pour cela aimer ce qu’il aime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Le mieux est l’ennemi du bien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Arial" panose="020B0604020202020204" pitchFamily="34" charset="0"/>
              <a:buChar char="•"/>
              <a:tabLst>
                <a:tab pos="457200" algn="l"/>
              </a:tabLst>
            </a:pPr>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Du temps … de l’humour…</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15</a:t>
            </a:fld>
            <a:endParaRPr lang="fr-FR"/>
          </a:p>
        </p:txBody>
      </p:sp>
    </p:spTree>
    <p:extLst>
      <p:ext uri="{BB962C8B-B14F-4D97-AF65-F5344CB8AC3E}">
        <p14:creationId xmlns:p14="http://schemas.microsoft.com/office/powerpoint/2010/main" val="3199007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L’enjeu est donc de proposer un accompagnement ajusté, évitant à la fois l’inaction et la sur-intervention, afin de laisser à l’adolescent l’espace nécessaire pour se construire tout en lui assurant un soutien adapté.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Cela suppose de tenir compte de vos propres postures et votre rôle, ce que vous pourrez aborder lors de votre prochaine rencontrer chez </a:t>
            </a:r>
            <a:r>
              <a:rPr lang="fr-FR" sz="1800" dirty="0" err="1">
                <a:effectLst/>
                <a:latin typeface="Times New Roman" panose="02020603050405020304" pitchFamily="18" charset="0"/>
                <a:ea typeface="Calibri" panose="020F0502020204030204" pitchFamily="34" charset="0"/>
                <a:cs typeface="Times New Roman" panose="02020603050405020304" pitchFamily="18" charset="0"/>
              </a:rPr>
              <a:t>Forpro</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Une des actions de prévention : APP, ou analyse des situations concrètes de travail.</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16</a:t>
            </a:fld>
            <a:endParaRPr lang="fr-FR"/>
          </a:p>
        </p:txBody>
      </p:sp>
    </p:spTree>
    <p:extLst>
      <p:ext uri="{BB962C8B-B14F-4D97-AF65-F5344CB8AC3E}">
        <p14:creationId xmlns:p14="http://schemas.microsoft.com/office/powerpoint/2010/main" val="3280989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dirty="0">
                <a:solidFill>
                  <a:srgbClr val="222222"/>
                </a:solidFill>
                <a:effectLst/>
                <a:latin typeface="Arial" panose="020B0604020202020204" pitchFamily="34" charset="0"/>
                <a:ea typeface="Calibri" panose="020F0502020204030204" pitchFamily="34" charset="0"/>
                <a:cs typeface="Arial" panose="020B0604020202020204" pitchFamily="34" charset="0"/>
              </a:rPr>
              <a:t>Il décrit cette période comme une « seconde naissance », un moment de crise et de transformation, influencé par des facteurs biologiques et culturels</a:t>
            </a:r>
            <a:r>
              <a:rPr lang="fr-FR" sz="1200" dirty="0">
                <a:effectLst/>
                <a:latin typeface="Arial" panose="020B0604020202020204" pitchFamily="34" charset="0"/>
                <a:cs typeface="Arial" panose="020B0604020202020204" pitchFamily="34" charset="0"/>
              </a:rPr>
              <a:t> – théorie évolutionniste.</a:t>
            </a:r>
          </a:p>
          <a:p>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3</a:t>
            </a:fld>
            <a:endParaRPr lang="fr-FR"/>
          </a:p>
        </p:txBody>
      </p:sp>
    </p:spTree>
    <p:extLst>
      <p:ext uri="{BB962C8B-B14F-4D97-AF65-F5344CB8AC3E}">
        <p14:creationId xmlns:p14="http://schemas.microsoft.com/office/powerpoint/2010/main" val="473311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Théorie évolutionniste : </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G Stanley Hall. Les adolescents ont des besoins spécifiques et il faut leur consacrer des institutions adaptées (écoles secondaires, encadrement éducatif, etc.).  Perception de l’adolescence comme une phase critique, justifiant en partie la médicalisation et la psychologisation de cette période de la vie.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Le modèle de la crise d’adolescence </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P. </a:t>
            </a:r>
            <a:r>
              <a:rPr lang="fr-FR" sz="1800" dirty="0" err="1">
                <a:effectLst/>
                <a:latin typeface="Times New Roman" panose="02020603050405020304" pitchFamily="18" charset="0"/>
                <a:ea typeface="Calibri" panose="020F0502020204030204" pitchFamily="34" charset="0"/>
                <a:cs typeface="Times New Roman" panose="02020603050405020304" pitchFamily="18" charset="0"/>
              </a:rPr>
              <a:t>Mandousse</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en 1909, </a:t>
            </a:r>
            <a:r>
              <a:rPr lang="fr-FR" sz="1800" i="1" dirty="0">
                <a:effectLst/>
                <a:latin typeface="Times New Roman" panose="02020603050405020304" pitchFamily="18" charset="0"/>
                <a:ea typeface="Calibri" panose="020F0502020204030204" pitchFamily="34" charset="0"/>
                <a:cs typeface="Times New Roman" panose="02020603050405020304" pitchFamily="18" charset="0"/>
              </a:rPr>
              <a:t>l’âme de l’adolescent </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forge un modèle du mythe de la crise d'adolescence faite d'une tempête de sentiments et d'opposition associée à une forme de banalisation de la souffrance psychique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La théorie du développement et le concept de tâche développementale </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Robert J. </a:t>
            </a:r>
            <a:r>
              <a:rPr lang="fr-FR" sz="1800" dirty="0" err="1">
                <a:effectLst/>
                <a:latin typeface="Times New Roman" panose="02020603050405020304" pitchFamily="18" charset="0"/>
                <a:ea typeface="Calibri" panose="020F0502020204030204" pitchFamily="34" charset="0"/>
                <a:cs typeface="Times New Roman" panose="02020603050405020304" pitchFamily="18" charset="0"/>
              </a:rPr>
              <a:t>Havighurst</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.(1948,1953,1972) Le développement est continu et comprend de nombreuses tâches réparties en 6 étapes.</a:t>
            </a:r>
            <a:r>
              <a:rPr lang="fr-FR" sz="1800" dirty="0">
                <a:solidFill>
                  <a:srgbClr val="1F1F1F"/>
                </a:solidFill>
                <a:effectLst/>
                <a:latin typeface="Times New Roman" panose="02020603050405020304" pitchFamily="18" charset="0"/>
                <a:ea typeface="Times New Roman" panose="02020603050405020304" pitchFamily="18" charset="0"/>
                <a:cs typeface="Times New Roman" panose="02020603050405020304" pitchFamily="18" charset="0"/>
              </a:rPr>
              <a:t> La personne apprend et est en développement tout au long de sa vie mais que certaines périodes sont plus propices à certains apprentissages que d’autres.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1F1F1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Théorie du développement psychosocial</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d’E. Erikson</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sur la crise de l’identité à l’adolescence souligne que ce stade de développement est fondamental pour la construction du soi = stade de conflit (crise) entre « identité » et « identité diffuse ». Devenir adulte = renoncer à certaines identités. 1963 – 8 stades de développement.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La théorie de l’attachement </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La théorie de l’attachement, développée en 1958 par </a:t>
            </a:r>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John Bowlby</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repose sur l’idée que les relations précoces entre un enfant et ses figures d’attachement (souvent les parents) influencent durablement son développement affectif et relationnel. Inspirée par les travaux de Donald Winnicott, cette théorie met en évidence l’importance des premiers liens dans la construction psychique de l’individu.</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474747"/>
                </a:solidFill>
                <a:effectLst/>
                <a:latin typeface="Times New Roman" panose="02020603050405020304" pitchFamily="18" charset="0"/>
                <a:ea typeface="Times New Roman" panose="02020603050405020304" pitchFamily="18" charset="0"/>
                <a:cs typeface="Times New Roman" panose="02020603050405020304" pitchFamily="18" charset="0"/>
              </a:rPr>
              <a:t>« Un bébé seul n'existe pas, il fait essentiellement partie d'une relation », disait le pédiatre Donald Winnicott en 1943.</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474747"/>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dirty="0">
                <a:solidFill>
                  <a:srgbClr val="212529"/>
                </a:solidFill>
                <a:effectLst/>
                <a:latin typeface="Times New Roman" panose="02020603050405020304" pitchFamily="18" charset="0"/>
                <a:ea typeface="Times New Roman" panose="02020603050405020304" pitchFamily="18" charset="0"/>
                <a:cs typeface="Times New Roman" panose="02020603050405020304" pitchFamily="18" charset="0"/>
              </a:rPr>
              <a:t>Mary Ainsworth</a:t>
            </a:r>
            <a:r>
              <a:rPr lang="fr-FR" sz="1800" dirty="0">
                <a:solidFill>
                  <a:srgbClr val="212529"/>
                </a:solidFill>
                <a:effectLst/>
                <a:latin typeface="Times New Roman" panose="02020603050405020304" pitchFamily="18" charset="0"/>
                <a:ea typeface="Times New Roman" panose="02020603050405020304" pitchFamily="18" charset="0"/>
                <a:cs typeface="Times New Roman" panose="02020603050405020304" pitchFamily="18" charset="0"/>
              </a:rPr>
              <a:t>, dans les années 60 étoffe la théorie de l’attachement de Bowlby en y ajoutant la notion d’attachement «sécure» ou «</a:t>
            </a:r>
            <a:r>
              <a:rPr lang="fr-FR" sz="1800" dirty="0" err="1">
                <a:solidFill>
                  <a:srgbClr val="212529"/>
                </a:solidFill>
                <a:effectLst/>
                <a:latin typeface="Times New Roman" panose="02020603050405020304" pitchFamily="18" charset="0"/>
                <a:ea typeface="Times New Roman" panose="02020603050405020304" pitchFamily="18" charset="0"/>
                <a:cs typeface="Times New Roman" panose="02020603050405020304" pitchFamily="18" charset="0"/>
              </a:rPr>
              <a:t>insécure</a:t>
            </a:r>
            <a:r>
              <a:rPr lang="fr-FR" sz="1800" dirty="0">
                <a:solidFill>
                  <a:srgbClr val="212529"/>
                </a:solidFill>
                <a:effectLst/>
                <a:latin typeface="Times New Roman" panose="02020603050405020304" pitchFamily="18" charset="0"/>
                <a:ea typeface="Times New Roman" panose="02020603050405020304" pitchFamily="18" charset="0"/>
                <a:cs typeface="Times New Roman" panose="02020603050405020304" pitchFamily="18" charset="0"/>
              </a:rPr>
              <a:t>». C’est la qualité des soins reçus par l’enfant dans sa toute petite enfance (réponse aux pleurs) qui déterminera le type d’attachement développé par l’enfant.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A la suite, Philippe Ph. </a:t>
            </a:r>
            <a:r>
              <a:rPr lang="fr-FR" sz="1800" b="1" dirty="0" err="1">
                <a:effectLst/>
                <a:latin typeface="Times New Roman" panose="02020603050405020304" pitchFamily="18" charset="0"/>
                <a:ea typeface="Calibri" panose="020F0502020204030204" pitchFamily="34" charset="0"/>
                <a:cs typeface="Times New Roman" panose="02020603050405020304" pitchFamily="18" charset="0"/>
              </a:rPr>
              <a:t>Jeammet</a:t>
            </a:r>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 en 2008, définit </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L’adolescence comme une période de contradictions</a:t>
            </a: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L'adolescence est un âge contradictoire où le rejet de l'adulte est à la mesure du besoin que l'adolescent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5</a:t>
            </a:fld>
            <a:endParaRPr lang="fr-FR"/>
          </a:p>
        </p:txBody>
      </p:sp>
    </p:spTree>
    <p:extLst>
      <p:ext uri="{BB962C8B-B14F-4D97-AF65-F5344CB8AC3E}">
        <p14:creationId xmlns:p14="http://schemas.microsoft.com/office/powerpoint/2010/main" val="2201211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spcAft>
                <a:spcPts val="900"/>
              </a:spcAft>
            </a:pP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La théorisation de l’adolescence s’est enrichie au fil du temps, et ces sept modèles permettent d’en saisir toute la complexité en intégrant des perspectives complémentaires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900"/>
              </a:spcAft>
            </a:pPr>
            <a:r>
              <a:rPr lang="fr-FR" sz="1800" b="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1. Le modèle physiologique</a:t>
            </a: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 Il met l’accent sur les transformations biologiques et hormonales liées à la puberté. La maturation sexuelle, les changements corporels et les tensions psychiques qui en découlent sont considérés comme des éléments fondamentaux du développement adolescent.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900"/>
              </a:spcAft>
            </a:pPr>
            <a:r>
              <a:rPr lang="fr-FR" sz="1800" b="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2. Le modèle neurophysiologique</a:t>
            </a: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 Grâce aux avancées en imagerie cérébrale, on sait aujourd’hui que le cerveau de l’adolescent est en pleine réorganisation. Le cortex préfrontal, impliqué dans la prise de décision et le contrôle des impulsions, n’atteint pas sa maturité avant l’âge adulte, ce qui explique certains comportements exploratoires et impulsifs caractéristiques de cette période ; et cette maturation va jusqu’à 25/30 ans.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900"/>
              </a:spcAft>
            </a:pPr>
            <a:r>
              <a:rPr lang="fr-FR" sz="1800" dirty="0">
                <a:solidFill>
                  <a:srgbClr val="222222"/>
                </a:solidFill>
                <a:effectLst/>
                <a:latin typeface="Times New Roman" panose="02020603050405020304" pitchFamily="18" charset="0"/>
                <a:ea typeface="Times New Roman" panose="02020603050405020304" pitchFamily="18" charset="0"/>
              </a:rPr>
              <a:t>Une des découvertes majeures est l’existence d’un décalage de maturation entre les régions cérébrales impliquées dans les émotions et les comportements instinctifs, principalement les structures sous-corticales (comme le noyau </a:t>
            </a:r>
            <a:r>
              <a:rPr lang="fr-FR" sz="1800" dirty="0" err="1">
                <a:solidFill>
                  <a:srgbClr val="222222"/>
                </a:solidFill>
                <a:effectLst/>
                <a:latin typeface="Times New Roman" panose="02020603050405020304" pitchFamily="18" charset="0"/>
                <a:ea typeface="Times New Roman" panose="02020603050405020304" pitchFamily="18" charset="0"/>
              </a:rPr>
              <a:t>accumbens</a:t>
            </a:r>
            <a:r>
              <a:rPr lang="fr-FR" sz="1800" dirty="0">
                <a:solidFill>
                  <a:srgbClr val="222222"/>
                </a:solidFill>
                <a:effectLst/>
                <a:latin typeface="Times New Roman" panose="02020603050405020304" pitchFamily="18" charset="0"/>
                <a:ea typeface="Times New Roman" panose="02020603050405020304" pitchFamily="18" charset="0"/>
              </a:rPr>
              <a:t>, lié à la récompense et au plaisir), et celles qui régulent ces comportements, à savoir les régions préfrontales du cortex cérébral.</a:t>
            </a:r>
            <a:endParaRPr lang="fr-FR" sz="1800" dirty="0">
              <a:effectLst/>
              <a:latin typeface="Times New Roman" panose="02020603050405020304" pitchFamily="18" charset="0"/>
              <a:ea typeface="Times New Roman" panose="02020603050405020304" pitchFamily="18" charset="0"/>
            </a:endParaRPr>
          </a:p>
          <a:p>
            <a:pPr algn="just">
              <a:spcAft>
                <a:spcPts val="900"/>
              </a:spcAft>
            </a:pPr>
            <a:r>
              <a:rPr lang="fr-FR" sz="1800" b="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3. Le modèle socio-anthropologique</a:t>
            </a: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 Ce modèle souligne l’importance du contexte culturel et social. L’adolescence n’a pas la même signification ni les mêmes contours selon les sociétés. L’attitude de l’entourage, le rôle des rites de passage et la place laissée aux adolescents dans chaque culture influencent fortement leur développement et leur manière de traverser cette période.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900"/>
              </a:spcAft>
            </a:pP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Culture occidentales = </a:t>
            </a:r>
            <a:r>
              <a:rPr lang="fr-FR" sz="1800" dirty="0" err="1">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préfiguratives</a:t>
            </a: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 Les </a:t>
            </a:r>
            <a:r>
              <a:rPr lang="fr-FR" sz="1800" dirty="0" err="1">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adultent</a:t>
            </a: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apprennent de leurs enfants et leurs adultes.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900"/>
              </a:spcAft>
            </a:pPr>
            <a:r>
              <a:rPr lang="fr-FR" sz="1800" b="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4. Les modèles psychanalytiques et </a:t>
            </a:r>
            <a:r>
              <a:rPr lang="fr-FR" sz="1800" b="1" dirty="0" err="1">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attachementistes</a:t>
            </a: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 Ils insistent sur la construction de l’identité et les réaménagements psychiques qui se jouent à l’adolescence. L’adolescent doit redéfinir son rapport aux figures parentales, gérer la séparation et intégrer de nouvelles pulsions, ce qui peut générer des conflits internes et externes.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900"/>
              </a:spcAft>
            </a:pPr>
            <a:r>
              <a:rPr lang="fr-FR" sz="1800" b="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5. Les modèles cognitifs et éducatifs</a:t>
            </a: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 Ils mettent en avant les changements profonds dans la pensée et la capacité d’apprentissage.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900"/>
              </a:spcAft>
            </a:pP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L’adolescence serait une période clé pour le développement de la pensée abstraite (</a:t>
            </a:r>
            <a:r>
              <a:rPr lang="fr-FR" sz="1800" dirty="0" err="1">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J.Piaget</a:t>
            </a: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et de l’identité intellectuelle, avec une interdépendance forte entre cognition et environnement éducatif.</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Son idée centrale est celle d’un processus continu de l’intelligence qui partirait des sensations et des mouvements du nouveau-né jusqu’aux opérations logiques mises en œuvre par la plupart des adultes. « </a:t>
            </a:r>
            <a:r>
              <a:rPr lang="fr-FR" sz="1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L’intelligence, ce n’est pas ce que l’on sait mais ce que l’on fait quand on ne sait pas.</a:t>
            </a:r>
            <a:r>
              <a:rPr lang="fr-FR" sz="1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900"/>
              </a:spcAft>
            </a:pPr>
            <a:r>
              <a:rPr lang="fr-FR" sz="1800" b="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6. Les modèles systémiques et stratégiques</a:t>
            </a: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 Ces approches insistent sur l’influence du système familial et du contexte relationnel sur le comportement des adolescents. La dynamique familiale, les interactions avec les parents et les pairs jouent un rôle déterminant dans la régulation émotionnelle et les choix de l’adolescent.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900"/>
              </a:spcAft>
            </a:pPr>
            <a:r>
              <a:rPr lang="fr-FR" sz="1800" b="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7. L’épidémiologie psychiatrique</a:t>
            </a:r>
            <a:r>
              <a:rPr lang="fr-F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 Elle apporte une vision quantitative et clinique, mettant en lumière les vulnérabilités spécifiques de l’adolescence (dépression, troubles anxieux, addictions, conduites à risque). Avec le développement de la médecine basée sur les preuves, l’étude des trajectoires de santé mentale et des réponses thérapeutiques est devenue un axe majeur de recherche.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6</a:t>
            </a:fld>
            <a:endParaRPr lang="fr-FR"/>
          </a:p>
        </p:txBody>
      </p:sp>
    </p:spTree>
    <p:extLst>
      <p:ext uri="{BB962C8B-B14F-4D97-AF65-F5344CB8AC3E}">
        <p14:creationId xmlns:p14="http://schemas.microsoft.com/office/powerpoint/2010/main" val="1958496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7</a:t>
            </a:fld>
            <a:endParaRPr lang="fr-FR"/>
          </a:p>
        </p:txBody>
      </p:sp>
    </p:spTree>
    <p:extLst>
      <p:ext uri="{BB962C8B-B14F-4D97-AF65-F5344CB8AC3E}">
        <p14:creationId xmlns:p14="http://schemas.microsoft.com/office/powerpoint/2010/main" val="2051120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800" dirty="0">
                <a:effectLst/>
                <a:latin typeface="Calibri" panose="020F0502020204030204" pitchFamily="34" charset="0"/>
                <a:ea typeface="Calibri" panose="020F0502020204030204" pitchFamily="34" charset="0"/>
                <a:cs typeface="Times New Roman" panose="02020603050405020304" pitchFamily="18" charset="0"/>
              </a:rPr>
              <a:t>Le chemin est étroit entre le risque de trop en faire et le risque de non pas faire assez. </a:t>
            </a:r>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9</a:t>
            </a:fld>
            <a:endParaRPr lang="fr-FR"/>
          </a:p>
        </p:txBody>
      </p:sp>
    </p:spTree>
    <p:extLst>
      <p:ext uri="{BB962C8B-B14F-4D97-AF65-F5344CB8AC3E}">
        <p14:creationId xmlns:p14="http://schemas.microsoft.com/office/powerpoint/2010/main" val="634878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L'expérience quotidienne montre que, face aux difficultés des adolescents, de nombreux adultes se montrent parfois indifférents, mais plus souvent anxieux et désemparés. Ces réactions majorent le malaise des adolescents et risquent de les convaincre qu'il n'y a rien à attendre des adultes. Interactions de défiance et de rejet potentiels pouvant ouvrir à une escalade de provocations réciproques.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solidFill>
                <a:srgbClr val="222222"/>
              </a:solidFill>
              <a:effectLst/>
              <a:latin typeface="Times New Roman" panose="02020603050405020304" pitchFamily="18" charset="0"/>
              <a:ea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10</a:t>
            </a:fld>
            <a:endParaRPr lang="fr-FR"/>
          </a:p>
        </p:txBody>
      </p:sp>
    </p:spTree>
    <p:extLst>
      <p:ext uri="{BB962C8B-B14F-4D97-AF65-F5344CB8AC3E}">
        <p14:creationId xmlns:p14="http://schemas.microsoft.com/office/powerpoint/2010/main" val="311742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solidFill>
                  <a:srgbClr val="222222"/>
                </a:solidFill>
                <a:effectLst/>
                <a:latin typeface="Times New Roman" panose="02020603050405020304" pitchFamily="18" charset="0"/>
                <a:ea typeface="Times New Roman" panose="02020603050405020304" pitchFamily="18" charset="0"/>
              </a:rPr>
              <a:t>1- l'information des adultes et la formation de ceux qui se sentent motivés et intéressés donnent les bases nécessaires pour une écoute plus sereine et confiante. Ils constituent une équipe d'adultes relais.</a:t>
            </a:r>
          </a:p>
          <a:p>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11</a:t>
            </a:fld>
            <a:endParaRPr lang="fr-FR"/>
          </a:p>
        </p:txBody>
      </p:sp>
    </p:spTree>
    <p:extLst>
      <p:ext uri="{BB962C8B-B14F-4D97-AF65-F5344CB8AC3E}">
        <p14:creationId xmlns:p14="http://schemas.microsoft.com/office/powerpoint/2010/main" val="1811541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D’une part, les zones limbiques où se jouent les régulations émotionnelles, les circuits de récompense…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D’autre part, le cortex préfrontal qui contrôle l’organisation de la cognition, le jugement, la planification, l’inhibition…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 Comprendre que découvrir le monde par soi-même</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est un impératif pour l’adolescent dans ce mouvement d’affirmation de soi et de différentiation d’autrui (</a:t>
            </a:r>
            <a:r>
              <a:rPr lang="fr-FR" sz="1800" b="1"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processus de séparation/individuation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 Comprendre que le groupe de pairs</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par sa puissance d’attraction,  peut inciter l’adolescent à s’inscrire dans une surenchère de défis et de conduites à risque pour se faire reconnaître et accepter… Les conduites à risque peuvent ainsi apparaître comme des </a:t>
            </a:r>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rites de passage bricolés…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 Il n’y a pas d’adolescence sans prise de risque » ( D Le Breton &amp; D </a:t>
            </a:r>
            <a:r>
              <a:rPr lang="fr-FR" sz="1800" b="1" i="1" dirty="0" err="1">
                <a:effectLst/>
                <a:latin typeface="Times New Roman" panose="02020603050405020304" pitchFamily="18" charset="0"/>
                <a:ea typeface="Calibri" panose="020F0502020204030204" pitchFamily="34" charset="0"/>
                <a:cs typeface="Times New Roman" panose="02020603050405020304" pitchFamily="18" charset="0"/>
              </a:rPr>
              <a:t>Marcelli</a:t>
            </a:r>
            <a:r>
              <a:rPr lang="fr-FR" sz="1800" b="1" i="1" dirty="0">
                <a:effectLst/>
                <a:latin typeface="Times New Roman" panose="02020603050405020304" pitchFamily="18"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Il s’agit d’abord de bien </a:t>
            </a:r>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comprendre le comportement de prise de risque à l’adolescence en termes de plaisir, d’aventure, besoin de se confronter aux limites, de tester, d’explorer les potentialités du monde environnant</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fr-FR" sz="1800" dirty="0">
                <a:effectLst/>
                <a:latin typeface="Times New Roman" panose="02020603050405020304" pitchFamily="18" charset="0"/>
                <a:ea typeface="Calibri" panose="020F0502020204030204" pitchFamily="34" charset="0"/>
                <a:cs typeface="Times New Roman" panose="02020603050405020304" pitchFamily="18" charset="0"/>
              </a:rPr>
              <a:t>Il importe cependant de bien </a:t>
            </a:r>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différencier les conduites d’essai ou d’exploration qui sont courantes à l’adolescence, des conduites d’auto-sabotage</a:t>
            </a:r>
            <a:r>
              <a:rPr lang="fr-FR" sz="1800" dirty="0">
                <a:effectLst/>
                <a:latin typeface="Times New Roman" panose="02020603050405020304" pitchFamily="18" charset="0"/>
                <a:ea typeface="Calibri" panose="020F0502020204030204" pitchFamily="34" charset="0"/>
                <a:cs typeface="Times New Roman" panose="02020603050405020304" pitchFamily="18" charset="0"/>
              </a:rPr>
              <a:t> qui viennent révéler une souffrance dépressive ou un trouble psychopathologique plus sévère.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17F65E86-83A5-D440-AA93-265CE4D66064}" type="slidenum">
              <a:rPr lang="fr-FR" smtClean="0"/>
              <a:t>12</a:t>
            </a:fld>
            <a:endParaRPr lang="fr-FR"/>
          </a:p>
        </p:txBody>
      </p:sp>
    </p:spTree>
    <p:extLst>
      <p:ext uri="{BB962C8B-B14F-4D97-AF65-F5344CB8AC3E}">
        <p14:creationId xmlns:p14="http://schemas.microsoft.com/office/powerpoint/2010/main" val="1352673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fr-FR"/>
              <a:t>Modifiez le style du titre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7" name="Date Placeholder 6"/>
          <p:cNvSpPr>
            <a:spLocks noGrp="1"/>
          </p:cNvSpPr>
          <p:nvPr>
            <p:ph type="dt" sz="half" idx="10"/>
          </p:nvPr>
        </p:nvSpPr>
        <p:spPr/>
        <p:txBody>
          <a:bodyPr/>
          <a:lstStyle/>
          <a:p>
            <a:fld id="{71719251-14D8-4640-B066-4CA0093CE509}" type="datetime1">
              <a:rPr lang="fr-FR" smtClean="0"/>
              <a:t>13/04/2025</a:t>
            </a:fld>
            <a:endParaRPr lang="en-US" dirty="0"/>
          </a:p>
        </p:txBody>
      </p:sp>
      <p:sp>
        <p:nvSpPr>
          <p:cNvPr id="8" name="Footer Placeholder 7"/>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476862765"/>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0DE52A48-7C94-6F4F-8726-C2386E9E3537}" type="datetime1">
              <a:rPr lang="fr-FR" smtClean="0"/>
              <a:t>13/04/2025</a:t>
            </a:fld>
            <a:endParaRPr lang="en-US" dirty="0"/>
          </a:p>
        </p:txBody>
      </p:sp>
      <p:sp>
        <p:nvSpPr>
          <p:cNvPr id="5" name="Footer Placeholder 4"/>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‹N°›</a:t>
            </a:fld>
            <a:endParaRPr lang="en-US" dirty="0"/>
          </a:p>
        </p:txBody>
      </p:sp>
    </p:spTree>
    <p:extLst>
      <p:ext uri="{BB962C8B-B14F-4D97-AF65-F5344CB8AC3E}">
        <p14:creationId xmlns:p14="http://schemas.microsoft.com/office/powerpoint/2010/main" val="3789117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C1A8380E-2D76-B94A-9CB7-14D40DAAA27A}" type="datetime1">
              <a:rPr lang="fr-FR" smtClean="0"/>
              <a:t>13/04/2025</a:t>
            </a:fld>
            <a:endParaRPr lang="en-US" dirty="0"/>
          </a:p>
        </p:txBody>
      </p:sp>
      <p:sp>
        <p:nvSpPr>
          <p:cNvPr id="5" name="Footer Placeholder 4"/>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778298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5EBBE7C3-7999-2B43-95B3-1D3CA74E9CB8}" type="datetime1">
              <a:rPr lang="fr-FR" smtClean="0"/>
              <a:t>13/04/2025</a:t>
            </a:fld>
            <a:endParaRPr lang="en-US" dirty="0"/>
          </a:p>
        </p:txBody>
      </p:sp>
      <p:sp>
        <p:nvSpPr>
          <p:cNvPr id="8" name="Footer Placeholder 7"/>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8900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fr-FR"/>
              <a:t>Modifiez le style du titre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7" name="Date Placeholder 6"/>
          <p:cNvSpPr>
            <a:spLocks noGrp="1"/>
          </p:cNvSpPr>
          <p:nvPr>
            <p:ph type="dt" sz="half" idx="10"/>
          </p:nvPr>
        </p:nvSpPr>
        <p:spPr/>
        <p:txBody>
          <a:bodyPr/>
          <a:lstStyle/>
          <a:p>
            <a:fld id="{4319C02B-F405-BF47-AC12-651576A47ECC}" type="datetime1">
              <a:rPr lang="fr-FR" smtClean="0"/>
              <a:t>13/04/2025</a:t>
            </a:fld>
            <a:endParaRPr lang="en-US" dirty="0"/>
          </a:p>
        </p:txBody>
      </p:sp>
      <p:sp>
        <p:nvSpPr>
          <p:cNvPr id="8" name="Footer Placeholder 7"/>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42164041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Date Placeholder 7"/>
          <p:cNvSpPr>
            <a:spLocks noGrp="1"/>
          </p:cNvSpPr>
          <p:nvPr>
            <p:ph type="dt" sz="half" idx="10"/>
          </p:nvPr>
        </p:nvSpPr>
        <p:spPr/>
        <p:txBody>
          <a:bodyPr/>
          <a:lstStyle/>
          <a:p>
            <a:fld id="{82157DB2-4327-2345-B3D5-15BF231E1B21}" type="datetime1">
              <a:rPr lang="fr-FR" smtClean="0"/>
              <a:t>13/04/2025</a:t>
            </a:fld>
            <a:endParaRPr lang="en-US" dirty="0"/>
          </a:p>
        </p:txBody>
      </p:sp>
      <p:sp>
        <p:nvSpPr>
          <p:cNvPr id="9" name="Footer Placeholder 8"/>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10" name="Slide Number Placeholder 9"/>
          <p:cNvSpPr>
            <a:spLocks noGrp="1"/>
          </p:cNvSpPr>
          <p:nvPr>
            <p:ph type="sldNum" sz="quarter" idx="12"/>
          </p:nvPr>
        </p:nvSpPr>
        <p:spPr/>
        <p:txBody>
          <a:bodyPr/>
          <a:lstStyle/>
          <a:p>
            <a:fld id="{6FF9F0C5-380F-41C2-899A-BAC0F0927E16}" type="slidenum">
              <a:rPr lang="en-US" smtClean="0"/>
              <a:t>‹N°›</a:t>
            </a:fld>
            <a:endParaRPr lang="en-US" dirty="0"/>
          </a:p>
        </p:txBody>
      </p:sp>
    </p:spTree>
    <p:extLst>
      <p:ext uri="{BB962C8B-B14F-4D97-AF65-F5344CB8AC3E}">
        <p14:creationId xmlns:p14="http://schemas.microsoft.com/office/powerpoint/2010/main" val="563853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1583436" y="3143250"/>
            <a:ext cx="4270248" cy="259677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7" name="Date Placeholder 6"/>
          <p:cNvSpPr>
            <a:spLocks noGrp="1"/>
          </p:cNvSpPr>
          <p:nvPr>
            <p:ph type="dt" sz="half" idx="10"/>
          </p:nvPr>
        </p:nvSpPr>
        <p:spPr/>
        <p:txBody>
          <a:bodyPr/>
          <a:lstStyle/>
          <a:p>
            <a:fld id="{F96A328A-70C2-C147-A873-CB9F4F35B017}" type="datetime1">
              <a:rPr lang="fr-FR" smtClean="0"/>
              <a:t>13/04/2025</a:t>
            </a:fld>
            <a:endParaRPr lang="en-US" dirty="0"/>
          </a:p>
        </p:txBody>
      </p:sp>
      <p:sp>
        <p:nvSpPr>
          <p:cNvPr id="8" name="Footer Placeholder 7"/>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
        <p:nvSpPr>
          <p:cNvPr id="10" name="Title 9"/>
          <p:cNvSpPr>
            <a:spLocks noGrp="1"/>
          </p:cNvSpPr>
          <p:nvPr>
            <p:ph type="title"/>
          </p:nvPr>
        </p:nvSpPr>
        <p:spPr/>
        <p:txBody>
          <a:bodyPr/>
          <a:lstStyle/>
          <a:p>
            <a:r>
              <a:rPr lang="fr-FR"/>
              <a:t>Modifiez le style du titre</a:t>
            </a:r>
            <a:endParaRPr lang="en-US" dirty="0"/>
          </a:p>
        </p:txBody>
      </p:sp>
    </p:spTree>
    <p:extLst>
      <p:ext uri="{BB962C8B-B14F-4D97-AF65-F5344CB8AC3E}">
        <p14:creationId xmlns:p14="http://schemas.microsoft.com/office/powerpoint/2010/main" val="3674067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48890178-88C3-1B42-8B5D-9F8BAB045E04}" type="datetime1">
              <a:rPr lang="fr-FR" smtClean="0"/>
              <a:t>13/04/2025</a:t>
            </a:fld>
            <a:endParaRPr lang="en-US" dirty="0"/>
          </a:p>
        </p:txBody>
      </p:sp>
      <p:sp>
        <p:nvSpPr>
          <p:cNvPr id="4" name="Footer Placeholder 3"/>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313199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54FE14-036E-C147-B72A-F4B6E5072646}" type="datetime1">
              <a:rPr lang="fr-FR" smtClean="0"/>
              <a:t>13/04/2025</a:t>
            </a:fld>
            <a:endParaRPr lang="en-US" dirty="0"/>
          </a:p>
        </p:txBody>
      </p:sp>
      <p:sp>
        <p:nvSpPr>
          <p:cNvPr id="3" name="Footer Placeholder 2"/>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029256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fr-FR"/>
              <a:t>Modifiez le style du titre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9" name="Date Placeholder 8"/>
          <p:cNvSpPr>
            <a:spLocks noGrp="1"/>
          </p:cNvSpPr>
          <p:nvPr>
            <p:ph type="dt" sz="half" idx="10"/>
          </p:nvPr>
        </p:nvSpPr>
        <p:spPr/>
        <p:txBody>
          <a:bodyPr/>
          <a:lstStyle/>
          <a:p>
            <a:fld id="{060A5BB5-0C6A-A343-A59F-DDFC877169D4}" type="datetime1">
              <a:rPr lang="fr-FR" smtClean="0"/>
              <a:t>13/04/2025</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r>
              <a:rPr lang="en-US"/>
              <a:t>Soizic de Montalier - Psychologue du travail et clinicienne - Psychologue FSP - 14 avril 2025</a:t>
            </a:r>
            <a:endParaRPr lang="en-US" dirty="0"/>
          </a:p>
        </p:txBody>
      </p:sp>
      <p:sp>
        <p:nvSpPr>
          <p:cNvPr id="11" name="Slide Number Placeholder 10"/>
          <p:cNvSpPr>
            <a:spLocks noGrp="1"/>
          </p:cNvSpPr>
          <p:nvPr>
            <p:ph type="sldNum" sz="quarter" idx="12"/>
          </p:nvPr>
        </p:nvSpPr>
        <p:spPr/>
        <p:txBody>
          <a:bodyPr/>
          <a:lstStyle/>
          <a:p>
            <a:fld id="{519954A3-9DFD-4C44-94BA-B95130A3BA1C}" type="slidenum">
              <a:rPr lang="en-US" smtClean="0"/>
              <a:t>‹N°›</a:t>
            </a:fld>
            <a:endParaRPr lang="en-US" dirty="0"/>
          </a:p>
        </p:txBody>
      </p:sp>
    </p:spTree>
    <p:extLst>
      <p:ext uri="{BB962C8B-B14F-4D97-AF65-F5344CB8AC3E}">
        <p14:creationId xmlns:p14="http://schemas.microsoft.com/office/powerpoint/2010/main" val="2537292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fr-FR"/>
              <a:t>Modifiez le style du titre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99DC423-D0F7-A045-A76F-E036910E0178}" type="datetime1">
              <a:rPr lang="fr-FR" smtClean="0"/>
              <a:t>13/04/2025</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r>
              <a:rPr lang="en-US"/>
              <a:t>Soizic de Montalier - Psychologue du travail et clinicienne - Psychologue FSP - 14 avril 2025</a:t>
            </a:r>
            <a:endParaRPr lang="en-US" dirty="0"/>
          </a:p>
        </p:txBody>
      </p:sp>
      <p:sp>
        <p:nvSpPr>
          <p:cNvPr id="10" name="Slide Number Placeholder 9"/>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9685288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44552392-F382-0F4D-8E7D-521AFDB79454}" type="datetime1">
              <a:rPr lang="fr-FR" smtClean="0"/>
              <a:t>13/04/2025</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r>
              <a:rPr lang="en-US"/>
              <a:t>Soizic de Montalier - Psychologue du travail et clinicienne - Psychologue FSP - 14 avril 2025</a:t>
            </a:r>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29444665"/>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hf sldNum="0" hd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C18BA3-3D06-4E43-834E-8B706A8A2043}"/>
              </a:ext>
            </a:extLst>
          </p:cNvPr>
          <p:cNvSpPr>
            <a:spLocks noGrp="1"/>
          </p:cNvSpPr>
          <p:nvPr>
            <p:ph type="ctrTitle"/>
          </p:nvPr>
        </p:nvSpPr>
        <p:spPr>
          <a:xfrm>
            <a:off x="2212532" y="2605849"/>
            <a:ext cx="7766936" cy="1646302"/>
          </a:xfrm>
        </p:spPr>
        <p:txBody>
          <a:bodyPr/>
          <a:lstStyle/>
          <a:p>
            <a:pPr algn="ctr"/>
            <a:r>
              <a:rPr lang="fr-FR" dirty="0"/>
              <a:t>L’adolescence</a:t>
            </a:r>
          </a:p>
        </p:txBody>
      </p:sp>
      <p:sp>
        <p:nvSpPr>
          <p:cNvPr id="3" name="Sous-titre 2">
            <a:extLst>
              <a:ext uri="{FF2B5EF4-FFF2-40B4-BE49-F238E27FC236}">
                <a16:creationId xmlns:a16="http://schemas.microsoft.com/office/drawing/2014/main" id="{6E3F9A03-E079-1447-A4BD-7713D7904F46}"/>
              </a:ext>
            </a:extLst>
          </p:cNvPr>
          <p:cNvSpPr>
            <a:spLocks noGrp="1"/>
          </p:cNvSpPr>
          <p:nvPr>
            <p:ph type="subTitle" idx="1"/>
          </p:nvPr>
        </p:nvSpPr>
        <p:spPr/>
        <p:txBody>
          <a:bodyPr/>
          <a:lstStyle/>
          <a:p>
            <a:r>
              <a:rPr lang="fr-FR" dirty="0"/>
              <a:t>Soizic de </a:t>
            </a:r>
            <a:r>
              <a:rPr lang="fr-FR" dirty="0" err="1"/>
              <a:t>Montalier</a:t>
            </a:r>
            <a:r>
              <a:rPr lang="fr-FR" dirty="0"/>
              <a:t> –Fondation </a:t>
            </a:r>
            <a:r>
              <a:rPr lang="fr-FR" dirty="0" err="1"/>
              <a:t>Forpro</a:t>
            </a:r>
            <a:endParaRPr lang="fr-FR" dirty="0"/>
          </a:p>
          <a:p>
            <a:r>
              <a:rPr lang="fr-FR" dirty="0"/>
              <a:t>14 avril 2025</a:t>
            </a:r>
          </a:p>
        </p:txBody>
      </p:sp>
      <p:sp>
        <p:nvSpPr>
          <p:cNvPr id="4" name="Espace réservé du pied de page 3">
            <a:extLst>
              <a:ext uri="{FF2B5EF4-FFF2-40B4-BE49-F238E27FC236}">
                <a16:creationId xmlns:a16="http://schemas.microsoft.com/office/drawing/2014/main" id="{B3FAF909-7F8E-8843-9F40-186D2BCD7B48}"/>
              </a:ext>
            </a:extLst>
          </p:cNvPr>
          <p:cNvSpPr>
            <a:spLocks noGrp="1"/>
          </p:cNvSpPr>
          <p:nvPr>
            <p:ph type="ftr" sz="quarter" idx="11"/>
          </p:nvPr>
        </p:nvSpPr>
        <p:spPr/>
        <p:txBody>
          <a:bodyPr/>
          <a:lstStyle/>
          <a:p>
            <a:r>
              <a:rPr lang="en-US" dirty="0" err="1"/>
              <a:t>Soizic</a:t>
            </a:r>
            <a:r>
              <a:rPr lang="en-US" dirty="0"/>
              <a:t> de </a:t>
            </a:r>
            <a:r>
              <a:rPr lang="en-US" dirty="0" err="1"/>
              <a:t>Montalier</a:t>
            </a:r>
            <a:r>
              <a:rPr lang="en-US" dirty="0"/>
              <a:t> - </a:t>
            </a:r>
            <a:r>
              <a:rPr lang="en-US" dirty="0" err="1"/>
              <a:t>Psychologue</a:t>
            </a:r>
            <a:r>
              <a:rPr lang="en-US" dirty="0"/>
              <a:t> du travail et </a:t>
            </a:r>
            <a:r>
              <a:rPr lang="en-US" dirty="0" err="1"/>
              <a:t>clinicienne</a:t>
            </a:r>
            <a:r>
              <a:rPr lang="en-US" dirty="0"/>
              <a:t> - </a:t>
            </a:r>
            <a:r>
              <a:rPr lang="en-US" dirty="0" err="1"/>
              <a:t>Psychologue</a:t>
            </a:r>
            <a:r>
              <a:rPr lang="en-US" dirty="0"/>
              <a:t> FSP - 14 </a:t>
            </a:r>
            <a:r>
              <a:rPr lang="en-US" dirty="0" err="1"/>
              <a:t>avril</a:t>
            </a:r>
            <a:r>
              <a:rPr lang="en-US" dirty="0"/>
              <a:t> 2025</a:t>
            </a:r>
          </a:p>
        </p:txBody>
      </p:sp>
    </p:spTree>
    <p:extLst>
      <p:ext uri="{BB962C8B-B14F-4D97-AF65-F5344CB8AC3E}">
        <p14:creationId xmlns:p14="http://schemas.microsoft.com/office/powerpoint/2010/main" val="21689024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
            <a:lum/>
          </a:blip>
          <a:srcRect/>
          <a:stretch>
            <a:fillRect t="-16000" b="-16000"/>
          </a:stretch>
        </a:blipFill>
        <a:effectLst/>
      </p:bgPr>
    </p:bg>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E81CB136-3BF4-054C-AC70-F443A0386A8D}"/>
              </a:ext>
            </a:extLst>
          </p:cNvPr>
          <p:cNvSpPr txBox="1"/>
          <p:nvPr/>
        </p:nvSpPr>
        <p:spPr>
          <a:xfrm>
            <a:off x="1730969" y="1674028"/>
            <a:ext cx="8730062" cy="3131627"/>
          </a:xfrm>
          <a:prstGeom prst="rect">
            <a:avLst/>
          </a:prstGeom>
          <a:noFill/>
        </p:spPr>
        <p:txBody>
          <a:bodyPr wrap="square">
            <a:spAutoFit/>
          </a:bodyPr>
          <a:lstStyle/>
          <a:p>
            <a:pPr>
              <a:spcAft>
                <a:spcPts val="900"/>
              </a:spcAft>
            </a:pPr>
            <a:r>
              <a:rPr lang="fr-FR" sz="2800" dirty="0">
                <a:solidFill>
                  <a:srgbClr val="222222"/>
                </a:solidFill>
                <a:latin typeface="Arial" panose="020B0604020202020204" pitchFamily="34" charset="0"/>
                <a:ea typeface="Times New Roman" panose="02020603050405020304" pitchFamily="18" charset="0"/>
                <a:cs typeface="Arial" panose="020B0604020202020204" pitchFamily="34" charset="0"/>
              </a:rPr>
              <a:t>1- Être Sensibilisé </a:t>
            </a:r>
          </a:p>
          <a:p>
            <a:pPr>
              <a:spcAft>
                <a:spcPts val="900"/>
              </a:spcAft>
            </a:pPr>
            <a:endParaRPr lang="fr-FR" sz="2800" dirty="0">
              <a:solidFill>
                <a:srgbClr val="222222"/>
              </a:solidFill>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2800" dirty="0">
                <a:solidFill>
                  <a:srgbClr val="222222"/>
                </a:solidFill>
                <a:latin typeface="Arial" panose="020B0604020202020204" pitchFamily="34" charset="0"/>
                <a:ea typeface="Times New Roman" panose="02020603050405020304" pitchFamily="18" charset="0"/>
                <a:cs typeface="Arial" panose="020B0604020202020204" pitchFamily="34" charset="0"/>
              </a:rPr>
              <a:t>2- Comprendre</a:t>
            </a:r>
          </a:p>
          <a:p>
            <a:pPr>
              <a:spcAft>
                <a:spcPts val="900"/>
              </a:spcAft>
            </a:pPr>
            <a:endParaRPr lang="fr-FR" sz="2800" dirty="0">
              <a:solidFill>
                <a:srgbClr val="222222"/>
              </a:solidFill>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2800" dirty="0">
                <a:solidFill>
                  <a:srgbClr val="222222"/>
                </a:solidFill>
                <a:latin typeface="Arial" panose="020B0604020202020204" pitchFamily="34" charset="0"/>
                <a:ea typeface="Times New Roman" panose="02020603050405020304" pitchFamily="18" charset="0"/>
                <a:cs typeface="Arial" panose="020B0604020202020204" pitchFamily="34" charset="0"/>
              </a:rPr>
              <a:t>3- Ecouter</a:t>
            </a:r>
          </a:p>
          <a:p>
            <a:pPr>
              <a:spcAft>
                <a:spcPts val="900"/>
              </a:spcAft>
            </a:pPr>
            <a:endParaRPr lang="fr-FR" sz="2000" dirty="0">
              <a:solidFill>
                <a:srgbClr val="222222"/>
              </a:solidFill>
              <a:latin typeface="Arial" panose="020B0604020202020204" pitchFamily="34" charset="0"/>
              <a:ea typeface="Times New Roman" panose="02020603050405020304" pitchFamily="18" charset="0"/>
              <a:cs typeface="Arial" panose="020B0604020202020204" pitchFamily="34" charset="0"/>
            </a:endParaRPr>
          </a:p>
        </p:txBody>
      </p:sp>
      <p:sp>
        <p:nvSpPr>
          <p:cNvPr id="6" name="Espace réservé du pied de page 5">
            <a:extLst>
              <a:ext uri="{FF2B5EF4-FFF2-40B4-BE49-F238E27FC236}">
                <a16:creationId xmlns:a16="http://schemas.microsoft.com/office/drawing/2014/main" id="{DF3D0DAE-F974-F745-A942-9C3FDD8A38CB}"/>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Tree>
    <p:extLst>
      <p:ext uri="{BB962C8B-B14F-4D97-AF65-F5344CB8AC3E}">
        <p14:creationId xmlns:p14="http://schemas.microsoft.com/office/powerpoint/2010/main" val="399117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
            <a:lum/>
          </a:blip>
          <a:srcRect/>
          <a:stretch>
            <a:fillRect t="-16000" b="-16000"/>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AC1BB8-65AF-034B-B137-B7BF56FFE561}"/>
              </a:ext>
            </a:extLst>
          </p:cNvPr>
          <p:cNvSpPr>
            <a:spLocks noGrp="1"/>
          </p:cNvSpPr>
          <p:nvPr>
            <p:ph type="title"/>
          </p:nvPr>
        </p:nvSpPr>
        <p:spPr/>
        <p:txBody>
          <a:bodyPr/>
          <a:lstStyle/>
          <a:p>
            <a:r>
              <a:rPr lang="fr-FR" dirty="0"/>
              <a:t>Être Sensibilisé</a:t>
            </a:r>
          </a:p>
        </p:txBody>
      </p:sp>
      <p:sp>
        <p:nvSpPr>
          <p:cNvPr id="3" name="Espace réservé du pied de page 2">
            <a:extLst>
              <a:ext uri="{FF2B5EF4-FFF2-40B4-BE49-F238E27FC236}">
                <a16:creationId xmlns:a16="http://schemas.microsoft.com/office/drawing/2014/main" id="{1CA4B5A2-0116-2146-A329-80CB31127220}"/>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7" name="ZoneTexte 6">
            <a:extLst>
              <a:ext uri="{FF2B5EF4-FFF2-40B4-BE49-F238E27FC236}">
                <a16:creationId xmlns:a16="http://schemas.microsoft.com/office/drawing/2014/main" id="{7BDE035E-9D54-7440-A477-B2A6F8D875F9}"/>
              </a:ext>
            </a:extLst>
          </p:cNvPr>
          <p:cNvSpPr txBox="1"/>
          <p:nvPr/>
        </p:nvSpPr>
        <p:spPr>
          <a:xfrm>
            <a:off x="3861006" y="2999255"/>
            <a:ext cx="6099858" cy="1569660"/>
          </a:xfrm>
          <a:prstGeom prst="rect">
            <a:avLst/>
          </a:prstGeom>
          <a:noFill/>
        </p:spPr>
        <p:txBody>
          <a:bodyPr wrap="square">
            <a:spAutoFit/>
          </a:bodyPr>
          <a:lstStyle/>
          <a:p>
            <a:r>
              <a:rPr lang="fr-FR" sz="3200" dirty="0">
                <a:solidFill>
                  <a:srgbClr val="222222"/>
                </a:solidFill>
                <a:latin typeface="Arial" panose="020B0604020202020204" pitchFamily="34" charset="0"/>
                <a:ea typeface="Times New Roman" panose="02020603050405020304" pitchFamily="18" charset="0"/>
                <a:cs typeface="Arial" panose="020B0604020202020204" pitchFamily="34" charset="0"/>
              </a:rPr>
              <a:t>- Information </a:t>
            </a:r>
          </a:p>
          <a:p>
            <a:endParaRPr lang="fr-FR" sz="3200" dirty="0">
              <a:solidFill>
                <a:srgbClr val="222222"/>
              </a:solidFill>
              <a:latin typeface="Arial" panose="020B0604020202020204" pitchFamily="34" charset="0"/>
              <a:ea typeface="Times New Roman" panose="02020603050405020304" pitchFamily="18" charset="0"/>
              <a:cs typeface="Arial" panose="020B0604020202020204" pitchFamily="34" charset="0"/>
            </a:endParaRPr>
          </a:p>
          <a:p>
            <a:r>
              <a:rPr lang="fr-FR" sz="3200" dirty="0">
                <a:solidFill>
                  <a:srgbClr val="222222"/>
                </a:solidFill>
                <a:latin typeface="Arial" panose="020B0604020202020204" pitchFamily="34" charset="0"/>
                <a:ea typeface="Times New Roman" panose="02020603050405020304" pitchFamily="18" charset="0"/>
                <a:cs typeface="Arial" panose="020B0604020202020204" pitchFamily="34" charset="0"/>
              </a:rPr>
              <a:t>- Formation</a:t>
            </a:r>
            <a:endParaRPr lang="fr-FR" sz="3200" dirty="0"/>
          </a:p>
        </p:txBody>
      </p:sp>
    </p:spTree>
    <p:extLst>
      <p:ext uri="{BB962C8B-B14F-4D97-AF65-F5344CB8AC3E}">
        <p14:creationId xmlns:p14="http://schemas.microsoft.com/office/powerpoint/2010/main" val="3109461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A968E09-7AE4-DD43-AB6E-D1D3B19BBE0F}"/>
              </a:ext>
            </a:extLst>
          </p:cNvPr>
          <p:cNvSpPr>
            <a:spLocks noGrp="1"/>
          </p:cNvSpPr>
          <p:nvPr>
            <p:ph type="title"/>
          </p:nvPr>
        </p:nvSpPr>
        <p:spPr/>
        <p:txBody>
          <a:bodyPr/>
          <a:lstStyle/>
          <a:p>
            <a:r>
              <a:rPr lang="fr-FR" dirty="0"/>
              <a:t>Comprendre :</a:t>
            </a:r>
          </a:p>
        </p:txBody>
      </p:sp>
      <p:sp>
        <p:nvSpPr>
          <p:cNvPr id="3" name="Espace réservé du contenu 2">
            <a:extLst>
              <a:ext uri="{FF2B5EF4-FFF2-40B4-BE49-F238E27FC236}">
                <a16:creationId xmlns:a16="http://schemas.microsoft.com/office/drawing/2014/main" id="{0A420745-3A1C-C743-B069-42665F4C1FB1}"/>
              </a:ext>
            </a:extLst>
          </p:cNvPr>
          <p:cNvSpPr>
            <a:spLocks noGrp="1"/>
          </p:cNvSpPr>
          <p:nvPr>
            <p:ph idx="1"/>
          </p:nvPr>
        </p:nvSpPr>
        <p:spPr>
          <a:xfrm>
            <a:off x="2348272" y="3153597"/>
            <a:ext cx="7495456" cy="3101983"/>
          </a:xfrm>
        </p:spPr>
        <p:txBody>
          <a:bodyPr>
            <a:normAutofit/>
          </a:bodyPr>
          <a:lstStyle/>
          <a:p>
            <a:pPr algn="l"/>
            <a:r>
              <a:rPr lang="fr-FR" i="0" dirty="0">
                <a:solidFill>
                  <a:srgbClr val="4A4A4A"/>
                </a:solidFill>
                <a:effectLst/>
                <a:latin typeface="Arial" panose="020B0604020202020204" pitchFamily="34" charset="0"/>
                <a:cs typeface="Arial" panose="020B0604020202020204" pitchFamily="34" charset="0"/>
              </a:rPr>
              <a:t>Comprendre les données issues des recherches actuelles vues précédemment : notamment les neurosciences et les mettre en lien avec les conduites à l’adolescence. </a:t>
            </a:r>
          </a:p>
          <a:p>
            <a:pPr algn="l"/>
            <a:endParaRPr lang="fr-FR" dirty="0">
              <a:solidFill>
                <a:srgbClr val="4A4A4A"/>
              </a:solidFill>
              <a:latin typeface="Arial" panose="020B0604020202020204" pitchFamily="34" charset="0"/>
              <a:cs typeface="Arial" panose="020B0604020202020204" pitchFamily="34" charset="0"/>
            </a:endParaRPr>
          </a:p>
          <a:p>
            <a:r>
              <a:rPr lang="fr-FR" sz="1800" b="0" i="1" dirty="0">
                <a:solidFill>
                  <a:srgbClr val="4A4A4A"/>
                </a:solidFill>
                <a:effectLst/>
                <a:latin typeface="Arial" panose="020B0604020202020204" pitchFamily="34" charset="0"/>
                <a:cs typeface="Arial" panose="020B0604020202020204" pitchFamily="34" charset="0"/>
              </a:rPr>
              <a:t>« Pour nos adolescents, soyons adultes » - P. </a:t>
            </a:r>
            <a:r>
              <a:rPr lang="fr-FR" sz="1800" b="0" i="1" dirty="0" err="1">
                <a:solidFill>
                  <a:srgbClr val="4A4A4A"/>
                </a:solidFill>
                <a:effectLst/>
                <a:latin typeface="Arial" panose="020B0604020202020204" pitchFamily="34" charset="0"/>
                <a:cs typeface="Arial" panose="020B0604020202020204" pitchFamily="34" charset="0"/>
              </a:rPr>
              <a:t>Jeammet</a:t>
            </a:r>
            <a:endParaRPr lang="fr-FR" sz="1800" b="0" i="0" dirty="0">
              <a:solidFill>
                <a:srgbClr val="4A4A4A"/>
              </a:solidFill>
              <a:effectLst/>
              <a:latin typeface="Arial" panose="020B0604020202020204" pitchFamily="34" charset="0"/>
              <a:cs typeface="Arial" panose="020B0604020202020204" pitchFamily="34" charset="0"/>
            </a:endParaRPr>
          </a:p>
          <a:p>
            <a:pPr algn="l"/>
            <a:endParaRPr lang="fr-FR" i="0" dirty="0">
              <a:solidFill>
                <a:srgbClr val="4A4A4A"/>
              </a:solidFill>
              <a:effectLst/>
              <a:latin typeface="Arial" panose="020B060402020202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BFC19A12-88B4-0048-84C5-C5F2B4A11D38}"/>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5" name="Rectangle 4">
            <a:extLst>
              <a:ext uri="{FF2B5EF4-FFF2-40B4-BE49-F238E27FC236}">
                <a16:creationId xmlns:a16="http://schemas.microsoft.com/office/drawing/2014/main" id="{C7AD1BBC-01F8-614C-A086-8881482A06BF}"/>
              </a:ext>
            </a:extLst>
          </p:cNvPr>
          <p:cNvSpPr/>
          <p:nvPr/>
        </p:nvSpPr>
        <p:spPr>
          <a:xfrm>
            <a:off x="0" y="0"/>
            <a:ext cx="1105487" cy="6858000"/>
          </a:xfrm>
          <a:prstGeom prst="rect">
            <a:avLst/>
          </a:prstGeom>
          <a:solidFill>
            <a:schemeClr val="accent2">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CH"/>
          </a:p>
        </p:txBody>
      </p:sp>
    </p:spTree>
    <p:extLst>
      <p:ext uri="{BB962C8B-B14F-4D97-AF65-F5344CB8AC3E}">
        <p14:creationId xmlns:p14="http://schemas.microsoft.com/office/powerpoint/2010/main" val="49814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
            <a:lum/>
          </a:blip>
          <a:srcRect/>
          <a:stretch>
            <a:fillRect l="-8000" r="-8000"/>
          </a:stretch>
        </a:blipFill>
        <a:effectLst/>
      </p:bgPr>
    </p:bg>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7D4B9550-F396-B141-B606-A5AEFB7CE012}"/>
              </a:ext>
            </a:extLst>
          </p:cNvPr>
          <p:cNvSpPr txBox="1"/>
          <p:nvPr/>
        </p:nvSpPr>
        <p:spPr>
          <a:xfrm>
            <a:off x="2788171" y="1459230"/>
            <a:ext cx="4903907" cy="1969770"/>
          </a:xfrm>
          <a:prstGeom prst="rect">
            <a:avLst/>
          </a:prstGeom>
          <a:noFill/>
        </p:spPr>
        <p:txBody>
          <a:bodyPr wrap="none" rtlCol="0">
            <a:spAutoFit/>
          </a:bodyPr>
          <a:lstStyle/>
          <a:p>
            <a:r>
              <a:rPr lang="fr-FR" dirty="0"/>
              <a:t> </a:t>
            </a:r>
            <a:r>
              <a:rPr lang="fr-FR" sz="2400" b="1" dirty="0">
                <a:latin typeface="Arial" panose="020B0604020202020204" pitchFamily="34" charset="0"/>
                <a:cs typeface="Arial" panose="020B0604020202020204" pitchFamily="34" charset="0"/>
              </a:rPr>
              <a:t>Les conduites des adolescents:</a:t>
            </a:r>
          </a:p>
          <a:p>
            <a:endParaRPr lang="fr-FR" sz="2400" b="1" dirty="0">
              <a:latin typeface="Arial" panose="020B0604020202020204" pitchFamily="34" charset="0"/>
              <a:cs typeface="Arial" panose="020B0604020202020204" pitchFamily="34" charset="0"/>
            </a:endParaRPr>
          </a:p>
          <a:p>
            <a:endParaRPr lang="fr-FR" dirty="0"/>
          </a:p>
          <a:p>
            <a:endParaRPr lang="fr-FR" dirty="0"/>
          </a:p>
          <a:p>
            <a:endParaRPr lang="fr-FR" dirty="0"/>
          </a:p>
          <a:p>
            <a:r>
              <a:rPr lang="fr-FR" sz="2000" dirty="0">
                <a:latin typeface="Arial" panose="020B0604020202020204" pitchFamily="34" charset="0"/>
                <a:cs typeface="Arial" panose="020B0604020202020204" pitchFamily="34" charset="0"/>
              </a:rPr>
              <a:t>Principe d’</a:t>
            </a:r>
            <a:r>
              <a:rPr lang="fr-FR" sz="2000" dirty="0" err="1">
                <a:latin typeface="Arial" panose="020B0604020202020204" pitchFamily="34" charset="0"/>
                <a:cs typeface="Arial" panose="020B0604020202020204" pitchFamily="34" charset="0"/>
              </a:rPr>
              <a:t>équifinalité</a:t>
            </a:r>
            <a:r>
              <a:rPr lang="fr-FR" sz="2000" dirty="0">
                <a:latin typeface="Arial" panose="020B0604020202020204" pitchFamily="34" charset="0"/>
                <a:cs typeface="Arial" panose="020B0604020202020204" pitchFamily="34" charset="0"/>
              </a:rPr>
              <a:t> et de </a:t>
            </a:r>
            <a:r>
              <a:rPr lang="fr-FR" sz="2000" dirty="0" err="1">
                <a:latin typeface="Arial" panose="020B0604020202020204" pitchFamily="34" charset="0"/>
                <a:cs typeface="Arial" panose="020B0604020202020204" pitchFamily="34" charset="0"/>
              </a:rPr>
              <a:t>multifinalité</a:t>
            </a:r>
            <a:r>
              <a:rPr lang="fr-FR" sz="2000" dirty="0">
                <a:latin typeface="Arial" panose="020B0604020202020204" pitchFamily="34" charset="0"/>
                <a:cs typeface="Arial" panose="020B0604020202020204" pitchFamily="34" charset="0"/>
              </a:rPr>
              <a:t>.</a:t>
            </a:r>
          </a:p>
        </p:txBody>
      </p:sp>
      <p:sp>
        <p:nvSpPr>
          <p:cNvPr id="5" name="Flèche vers la droite 4">
            <a:extLst>
              <a:ext uri="{FF2B5EF4-FFF2-40B4-BE49-F238E27FC236}">
                <a16:creationId xmlns:a16="http://schemas.microsoft.com/office/drawing/2014/main" id="{DB1D8D9F-EBA6-B94F-9762-1387B247C811}"/>
              </a:ext>
            </a:extLst>
          </p:cNvPr>
          <p:cNvSpPr/>
          <p:nvPr/>
        </p:nvSpPr>
        <p:spPr>
          <a:xfrm>
            <a:off x="1554305" y="2936478"/>
            <a:ext cx="978408" cy="484632"/>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Flèche vers la droite 6">
            <a:extLst>
              <a:ext uri="{FF2B5EF4-FFF2-40B4-BE49-F238E27FC236}">
                <a16:creationId xmlns:a16="http://schemas.microsoft.com/office/drawing/2014/main" id="{FC73C370-66E9-C942-9BB2-EB6765759E2C}"/>
              </a:ext>
            </a:extLst>
          </p:cNvPr>
          <p:cNvSpPr/>
          <p:nvPr/>
        </p:nvSpPr>
        <p:spPr>
          <a:xfrm>
            <a:off x="1554305" y="4263427"/>
            <a:ext cx="978408" cy="484632"/>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9E141033-2E2A-BF43-B096-647B3CFBB9AD}"/>
              </a:ext>
            </a:extLst>
          </p:cNvPr>
          <p:cNvSpPr txBox="1"/>
          <p:nvPr/>
        </p:nvSpPr>
        <p:spPr>
          <a:xfrm>
            <a:off x="2788171" y="4151800"/>
            <a:ext cx="9100568" cy="707886"/>
          </a:xfrm>
          <a:prstGeom prst="rect">
            <a:avLst/>
          </a:prstGeom>
          <a:noFill/>
        </p:spPr>
        <p:txBody>
          <a:bodyPr wrap="none" rtlCol="0">
            <a:spAutoFit/>
          </a:bodyPr>
          <a:lstStyle/>
          <a:p>
            <a:r>
              <a:rPr lang="fr-FR" sz="2000" dirty="0">
                <a:latin typeface="Arial" panose="020B0604020202020204" pitchFamily="34" charset="0"/>
                <a:cs typeface="Arial" panose="020B0604020202020204" pitchFamily="34" charset="0"/>
              </a:rPr>
              <a:t>Conduites à risque et conduites ordaliques ;</a:t>
            </a:r>
          </a:p>
          <a:p>
            <a:r>
              <a:rPr lang="fr-FR" sz="2000" dirty="0">
                <a:latin typeface="Arial" panose="020B0604020202020204" pitchFamily="34" charset="0"/>
                <a:cs typeface="Arial" panose="020B0604020202020204" pitchFamily="34" charset="0"/>
              </a:rPr>
              <a:t>« Il n’y a pas d’adolescence sans prise de risque » - D. Le Breton &amp; D. </a:t>
            </a:r>
            <a:r>
              <a:rPr lang="fr-FR" sz="2000" dirty="0" err="1">
                <a:latin typeface="Arial" panose="020B0604020202020204" pitchFamily="34" charset="0"/>
                <a:cs typeface="Arial" panose="020B0604020202020204" pitchFamily="34" charset="0"/>
              </a:rPr>
              <a:t>Marcelli</a:t>
            </a:r>
            <a:endParaRPr lang="fr-FR" sz="2000" dirty="0">
              <a:latin typeface="Arial" panose="020B0604020202020204" pitchFamily="34" charset="0"/>
              <a:cs typeface="Arial" panose="020B0604020202020204" pitchFamily="34" charset="0"/>
            </a:endParaRPr>
          </a:p>
        </p:txBody>
      </p:sp>
      <p:sp>
        <p:nvSpPr>
          <p:cNvPr id="10" name="Espace réservé du pied de page 9">
            <a:extLst>
              <a:ext uri="{FF2B5EF4-FFF2-40B4-BE49-F238E27FC236}">
                <a16:creationId xmlns:a16="http://schemas.microsoft.com/office/drawing/2014/main" id="{F35BEAFB-BD81-8A4B-B317-D9660457B525}"/>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pic>
        <p:nvPicPr>
          <p:cNvPr id="6" name="Image 5">
            <a:extLst>
              <a:ext uri="{FF2B5EF4-FFF2-40B4-BE49-F238E27FC236}">
                <a16:creationId xmlns:a16="http://schemas.microsoft.com/office/drawing/2014/main" id="{FBD9616D-FC19-5A47-8154-CD7DEF4FDF7C}"/>
              </a:ext>
            </a:extLst>
          </p:cNvPr>
          <p:cNvPicPr>
            <a:picLocks noChangeAspect="1"/>
          </p:cNvPicPr>
          <p:nvPr/>
        </p:nvPicPr>
        <p:blipFill>
          <a:blip r:embed="rId3"/>
          <a:stretch>
            <a:fillRect/>
          </a:stretch>
        </p:blipFill>
        <p:spPr>
          <a:xfrm>
            <a:off x="7719432" y="869062"/>
            <a:ext cx="3984539" cy="1942463"/>
          </a:xfrm>
          <a:prstGeom prst="rect">
            <a:avLst/>
          </a:prstGeom>
        </p:spPr>
      </p:pic>
    </p:spTree>
    <p:extLst>
      <p:ext uri="{BB962C8B-B14F-4D97-AF65-F5344CB8AC3E}">
        <p14:creationId xmlns:p14="http://schemas.microsoft.com/office/powerpoint/2010/main" val="1228854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391FE2-2D8D-A34E-89AC-FFD0C1BC021B}"/>
              </a:ext>
            </a:extLst>
          </p:cNvPr>
          <p:cNvSpPr>
            <a:spLocks noGrp="1"/>
          </p:cNvSpPr>
          <p:nvPr>
            <p:ph type="title"/>
          </p:nvPr>
        </p:nvSpPr>
        <p:spPr/>
        <p:txBody>
          <a:bodyPr/>
          <a:lstStyle/>
          <a:p>
            <a:r>
              <a:rPr lang="fr-FR" dirty="0"/>
              <a:t>Ecouter</a:t>
            </a:r>
          </a:p>
        </p:txBody>
      </p:sp>
      <p:sp>
        <p:nvSpPr>
          <p:cNvPr id="3" name="Espace réservé du pied de page 2">
            <a:extLst>
              <a:ext uri="{FF2B5EF4-FFF2-40B4-BE49-F238E27FC236}">
                <a16:creationId xmlns:a16="http://schemas.microsoft.com/office/drawing/2014/main" id="{CD8E6D6C-F06A-964E-A919-B82222D52BA7}"/>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4" name="ZoneTexte 3">
            <a:extLst>
              <a:ext uri="{FF2B5EF4-FFF2-40B4-BE49-F238E27FC236}">
                <a16:creationId xmlns:a16="http://schemas.microsoft.com/office/drawing/2014/main" id="{927246B5-CA12-8242-B61C-94CA7B6694C4}"/>
              </a:ext>
            </a:extLst>
          </p:cNvPr>
          <p:cNvSpPr txBox="1"/>
          <p:nvPr/>
        </p:nvSpPr>
        <p:spPr>
          <a:xfrm>
            <a:off x="1323912" y="2805955"/>
            <a:ext cx="9544175" cy="2208297"/>
          </a:xfrm>
          <a:prstGeom prst="rect">
            <a:avLst/>
          </a:prstGeom>
          <a:noFill/>
        </p:spPr>
        <p:txBody>
          <a:bodyPr wrap="square" rtlCol="0">
            <a:spAutoFit/>
          </a:bodyPr>
          <a:lstStyle/>
          <a:p>
            <a:pPr>
              <a:spcAft>
                <a:spcPts val="900"/>
              </a:spcAft>
            </a:pPr>
            <a:r>
              <a:rPr lang="fr-FR"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1- L’accueil et les espaces dédiés  </a:t>
            </a:r>
            <a:endParaRPr lang="fr-FR" dirty="0">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endParaRPr lang="fr-FR" dirty="0">
              <a:solidFill>
                <a:srgbClr val="222222"/>
              </a:solidFill>
              <a:latin typeface="Times New Roman" panose="02020603050405020304" pitchFamily="18" charset="0"/>
              <a:ea typeface="Times New Roman" panose="02020603050405020304" pitchFamily="18" charset="0"/>
            </a:endParaRPr>
          </a:p>
          <a:p>
            <a:pPr>
              <a:spcAft>
                <a:spcPts val="900"/>
              </a:spcAft>
            </a:pPr>
            <a:r>
              <a:rPr lang="fr-FR"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2- L’écoute active </a:t>
            </a:r>
          </a:p>
          <a:p>
            <a:pPr>
              <a:spcAft>
                <a:spcPts val="900"/>
              </a:spcAft>
            </a:pPr>
            <a:endParaRPr lang="fr-FR" dirty="0">
              <a:solidFill>
                <a:srgbClr val="222222"/>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dirty="0">
                <a:solidFill>
                  <a:srgbClr val="222222"/>
                </a:solidFill>
                <a:latin typeface="Arial" panose="020B0604020202020204" pitchFamily="34" charset="0"/>
                <a:ea typeface="Times New Roman" panose="02020603050405020304" pitchFamily="18" charset="0"/>
                <a:cs typeface="Arial" panose="020B0604020202020204" pitchFamily="34" charset="0"/>
              </a:rPr>
              <a:t>3- La médiation par le jeu, l’art, des supports au langage</a:t>
            </a:r>
            <a:endParaRPr lang="fr-FR" dirty="0">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1000" dirty="0">
                <a:solidFill>
                  <a:srgbClr val="222222"/>
                </a:solidFill>
                <a:effectLst/>
                <a:latin typeface="Times New Roman" panose="02020603050405020304" pitchFamily="18" charset="0"/>
                <a:ea typeface="Times New Roman" panose="02020603050405020304" pitchFamily="18" charset="0"/>
              </a:rPr>
              <a:t> </a:t>
            </a:r>
            <a:endParaRPr lang="fr-FR" sz="1400" dirty="0">
              <a:effectLst/>
              <a:latin typeface="Times New Roman" panose="02020603050405020304" pitchFamily="18" charset="0"/>
              <a:ea typeface="Times New Roman" panose="02020603050405020304" pitchFamily="18" charset="0"/>
            </a:endParaRPr>
          </a:p>
        </p:txBody>
      </p:sp>
      <p:pic>
        <p:nvPicPr>
          <p:cNvPr id="2050" name="Picture 2" descr="trouver un lieu d’écoute près de chez soi ">
            <a:extLst>
              <a:ext uri="{FF2B5EF4-FFF2-40B4-BE49-F238E27FC236}">
                <a16:creationId xmlns:a16="http://schemas.microsoft.com/office/drawing/2014/main" id="{18719A41-B2A7-514F-85C8-2750B1F706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3206" y="2436893"/>
            <a:ext cx="4464803" cy="3312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0767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
            <a:lum/>
          </a:blip>
          <a:srcRect/>
          <a:stretch>
            <a:fillRect t="-16000" b="-16000"/>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F258F4-908B-F64F-9D7F-3AD10DBF46BE}"/>
              </a:ext>
            </a:extLst>
          </p:cNvPr>
          <p:cNvSpPr>
            <a:spLocks noGrp="1"/>
          </p:cNvSpPr>
          <p:nvPr>
            <p:ph type="title"/>
          </p:nvPr>
        </p:nvSpPr>
        <p:spPr>
          <a:xfrm>
            <a:off x="2231136" y="301752"/>
            <a:ext cx="7729728" cy="1188720"/>
          </a:xfrm>
        </p:spPr>
        <p:txBody>
          <a:bodyPr/>
          <a:lstStyle/>
          <a:p>
            <a:r>
              <a:rPr lang="fr-FR" dirty="0"/>
              <a:t>Concrètement ça donne quoi ?</a:t>
            </a:r>
          </a:p>
        </p:txBody>
      </p:sp>
      <p:sp>
        <p:nvSpPr>
          <p:cNvPr id="3" name="Espace réservé du contenu 2">
            <a:extLst>
              <a:ext uri="{FF2B5EF4-FFF2-40B4-BE49-F238E27FC236}">
                <a16:creationId xmlns:a16="http://schemas.microsoft.com/office/drawing/2014/main" id="{B34538DF-76D4-D749-9429-F0EC7699ABDA}"/>
              </a:ext>
            </a:extLst>
          </p:cNvPr>
          <p:cNvSpPr>
            <a:spLocks noGrp="1"/>
          </p:cNvSpPr>
          <p:nvPr>
            <p:ph idx="1"/>
          </p:nvPr>
        </p:nvSpPr>
        <p:spPr>
          <a:xfrm>
            <a:off x="1105663" y="1799582"/>
            <a:ext cx="9980673" cy="5171606"/>
          </a:xfrm>
        </p:spPr>
        <p:txBody>
          <a:bodyPr>
            <a:normAutofit/>
          </a:bodyPr>
          <a:lstStyle/>
          <a:p>
            <a:pPr lvl="1" indent="0" algn="l">
              <a:buNone/>
            </a:pPr>
            <a:endParaRPr lang="fr-FR" sz="2100" b="0" i="0" dirty="0">
              <a:solidFill>
                <a:srgbClr val="4A4A4A"/>
              </a:solidFill>
              <a:effectLst/>
              <a:latin typeface="Arial" panose="020B0604020202020204" pitchFamily="34" charset="0"/>
              <a:cs typeface="Arial" panose="020B0604020202020204" pitchFamily="34" charset="0"/>
            </a:endParaRPr>
          </a:p>
          <a:p>
            <a:pPr lvl="1" indent="0" algn="l">
              <a:buNone/>
            </a:pPr>
            <a:r>
              <a:rPr lang="fr-FR" sz="2100" dirty="0">
                <a:solidFill>
                  <a:srgbClr val="4A4A4A"/>
                </a:solidFill>
                <a:latin typeface="Arial" panose="020B0604020202020204" pitchFamily="34" charset="0"/>
                <a:cs typeface="Arial" panose="020B0604020202020204" pitchFamily="34" charset="0"/>
              </a:rPr>
              <a:t>R</a:t>
            </a:r>
            <a:r>
              <a:rPr lang="fr-FR" sz="2100" b="0" i="0" dirty="0">
                <a:solidFill>
                  <a:srgbClr val="4A4A4A"/>
                </a:solidFill>
                <a:effectLst/>
                <a:latin typeface="Arial" panose="020B0604020202020204" pitchFamily="34" charset="0"/>
                <a:cs typeface="Arial" panose="020B0604020202020204" pitchFamily="34" charset="0"/>
              </a:rPr>
              <a:t>ègle des 3 C :</a:t>
            </a:r>
          </a:p>
          <a:p>
            <a:pPr lvl="1" indent="0" algn="l">
              <a:buNone/>
            </a:pPr>
            <a:endParaRPr lang="fr-FR" sz="2100" dirty="0">
              <a:solidFill>
                <a:srgbClr val="4A4A4A"/>
              </a:solidFill>
              <a:latin typeface="Arial" panose="020B0604020202020204" pitchFamily="34" charset="0"/>
              <a:cs typeface="Arial" panose="020B0604020202020204" pitchFamily="34" charset="0"/>
            </a:endParaRPr>
          </a:p>
          <a:p>
            <a:pPr marL="800100" lvl="1" indent="-342900" algn="l">
              <a:buFont typeface="Wingdings" pitchFamily="2" charset="2"/>
              <a:buChar char="Ø"/>
            </a:pPr>
            <a:r>
              <a:rPr lang="fr-FR" sz="2100" dirty="0">
                <a:solidFill>
                  <a:srgbClr val="4A4A4A"/>
                </a:solidFill>
                <a:latin typeface="Arial" panose="020B0604020202020204" pitchFamily="34" charset="0"/>
                <a:cs typeface="Arial" panose="020B0604020202020204" pitchFamily="34" charset="0"/>
              </a:rPr>
              <a:t>Contenance (tenir et soutenir une position sécurisante et bienveillante)</a:t>
            </a:r>
          </a:p>
          <a:p>
            <a:pPr lvl="1" indent="0" algn="l">
              <a:buNone/>
            </a:pPr>
            <a:endParaRPr lang="fr-FR" sz="2100" b="0" i="0" dirty="0">
              <a:solidFill>
                <a:srgbClr val="4A4A4A"/>
              </a:solidFill>
              <a:effectLst/>
              <a:latin typeface="Arial" panose="020B0604020202020204" pitchFamily="34" charset="0"/>
              <a:cs typeface="Arial" panose="020B0604020202020204" pitchFamily="34" charset="0"/>
            </a:endParaRPr>
          </a:p>
          <a:p>
            <a:pPr marL="800100" lvl="1" indent="-342900" algn="l">
              <a:buFont typeface="Wingdings" pitchFamily="2" charset="2"/>
              <a:buChar char="Ø"/>
            </a:pPr>
            <a:r>
              <a:rPr lang="fr-FR" sz="2100" b="0" i="0" dirty="0">
                <a:solidFill>
                  <a:srgbClr val="4A4A4A"/>
                </a:solidFill>
                <a:effectLst/>
                <a:latin typeface="Arial" panose="020B0604020202020204" pitchFamily="34" charset="0"/>
                <a:cs typeface="Arial" panose="020B0604020202020204" pitchFamily="34" charset="0"/>
              </a:rPr>
              <a:t>Continuité (garder le lien)</a:t>
            </a:r>
          </a:p>
          <a:p>
            <a:pPr lvl="1" indent="0" algn="l">
              <a:buNone/>
            </a:pPr>
            <a:endParaRPr lang="fr-FR" sz="2100" dirty="0">
              <a:solidFill>
                <a:srgbClr val="4A4A4A"/>
              </a:solidFill>
              <a:latin typeface="Arial" panose="020B0604020202020204" pitchFamily="34" charset="0"/>
              <a:cs typeface="Arial" panose="020B0604020202020204" pitchFamily="34" charset="0"/>
            </a:endParaRPr>
          </a:p>
          <a:p>
            <a:pPr marL="800100" lvl="1" indent="-342900" algn="l">
              <a:buFont typeface="Wingdings" pitchFamily="2" charset="2"/>
              <a:buChar char="Ø"/>
            </a:pPr>
            <a:r>
              <a:rPr lang="fr-FR" sz="2100" dirty="0">
                <a:solidFill>
                  <a:srgbClr val="4A4A4A"/>
                </a:solidFill>
                <a:latin typeface="Arial" panose="020B0604020202020204" pitchFamily="34" charset="0"/>
                <a:cs typeface="Arial" panose="020B0604020202020204" pitchFamily="34" charset="0"/>
              </a:rPr>
              <a:t>Constance (être stable dans le cadre, patient et persévérant)</a:t>
            </a:r>
            <a:endParaRPr lang="fr-FR" sz="2100" b="0" i="0" dirty="0">
              <a:solidFill>
                <a:srgbClr val="4A4A4A"/>
              </a:solidFill>
              <a:effectLst/>
              <a:latin typeface="Arial" panose="020B060402020202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1170F7E5-1F92-2E4C-890B-7EFBC8A29297}"/>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Tree>
    <p:extLst>
      <p:ext uri="{BB962C8B-B14F-4D97-AF65-F5344CB8AC3E}">
        <p14:creationId xmlns:p14="http://schemas.microsoft.com/office/powerpoint/2010/main" val="3315497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mt="7000"/>
          </a:blip>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800EB2-1EF9-7642-A017-ACDD02F65DAE}"/>
              </a:ext>
            </a:extLst>
          </p:cNvPr>
          <p:cNvSpPr>
            <a:spLocks noGrp="1"/>
          </p:cNvSpPr>
          <p:nvPr>
            <p:ph type="title"/>
          </p:nvPr>
        </p:nvSpPr>
        <p:spPr/>
        <p:txBody>
          <a:bodyPr/>
          <a:lstStyle/>
          <a:p>
            <a:r>
              <a:rPr lang="fr-FR" dirty="0"/>
              <a:t>Signaux d’alerte :</a:t>
            </a:r>
          </a:p>
        </p:txBody>
      </p:sp>
      <p:sp>
        <p:nvSpPr>
          <p:cNvPr id="3" name="Espace réservé du contenu 2">
            <a:extLst>
              <a:ext uri="{FF2B5EF4-FFF2-40B4-BE49-F238E27FC236}">
                <a16:creationId xmlns:a16="http://schemas.microsoft.com/office/drawing/2014/main" id="{8BCF6623-3982-3440-A179-01A1515613E1}"/>
              </a:ext>
            </a:extLst>
          </p:cNvPr>
          <p:cNvSpPr>
            <a:spLocks noGrp="1"/>
          </p:cNvSpPr>
          <p:nvPr>
            <p:ph idx="1"/>
          </p:nvPr>
        </p:nvSpPr>
        <p:spPr>
          <a:xfrm>
            <a:off x="891251" y="2291787"/>
            <a:ext cx="10394065" cy="3854369"/>
          </a:xfrm>
        </p:spPr>
        <p:txBody>
          <a:bodyPr>
            <a:normAutofit/>
          </a:bodyPr>
          <a:lstStyle/>
          <a:p>
            <a:r>
              <a:rPr lang="fr-FR" sz="2000" b="0" i="0" dirty="0">
                <a:solidFill>
                  <a:srgbClr val="4A4A4A"/>
                </a:solidFill>
                <a:effectLst/>
                <a:latin typeface="Arial" panose="020B0604020202020204" pitchFamily="34" charset="0"/>
                <a:cs typeface="Arial" panose="020B0604020202020204" pitchFamily="34" charset="0"/>
              </a:rPr>
              <a:t>La répétition des conduites à risque</a:t>
            </a:r>
          </a:p>
          <a:p>
            <a:r>
              <a:rPr lang="fr-FR" sz="2000" b="0" i="0" dirty="0">
                <a:solidFill>
                  <a:srgbClr val="4A4A4A"/>
                </a:solidFill>
                <a:effectLst/>
                <a:latin typeface="Arial" panose="020B0604020202020204" pitchFamily="34" charset="0"/>
                <a:cs typeface="Arial" panose="020B0604020202020204" pitchFamily="34" charset="0"/>
              </a:rPr>
              <a:t>l’escalade dans les mises en danger</a:t>
            </a:r>
          </a:p>
          <a:p>
            <a:r>
              <a:rPr lang="fr-FR" sz="2000" b="0" i="0" dirty="0">
                <a:solidFill>
                  <a:srgbClr val="4A4A4A"/>
                </a:solidFill>
                <a:effectLst/>
                <a:latin typeface="Arial" panose="020B0604020202020204" pitchFamily="34" charset="0"/>
                <a:cs typeface="Arial" panose="020B0604020202020204" pitchFamily="34" charset="0"/>
              </a:rPr>
              <a:t>la perception d’éléments dépressifs sous-jacents</a:t>
            </a:r>
          </a:p>
          <a:p>
            <a:r>
              <a:rPr lang="fr-FR" sz="2000" b="0" i="0" dirty="0">
                <a:solidFill>
                  <a:srgbClr val="4A4A4A"/>
                </a:solidFill>
                <a:effectLst/>
                <a:latin typeface="Arial" panose="020B0604020202020204" pitchFamily="34" charset="0"/>
                <a:cs typeface="Arial" panose="020B0604020202020204" pitchFamily="34" charset="0"/>
              </a:rPr>
              <a:t>la pression exercée par un groupe de pairs destructeurs </a:t>
            </a:r>
          </a:p>
          <a:p>
            <a:pPr lvl="2"/>
            <a:r>
              <a:rPr lang="fr-FR" sz="2000" dirty="0">
                <a:solidFill>
                  <a:srgbClr val="4A4A4A"/>
                </a:solidFill>
                <a:latin typeface="Arial" panose="020B0604020202020204" pitchFamily="34" charset="0"/>
                <a:cs typeface="Arial" panose="020B0604020202020204" pitchFamily="34" charset="0"/>
              </a:rPr>
              <a:t>Aide extérieure</a:t>
            </a:r>
          </a:p>
          <a:p>
            <a:pPr>
              <a:buFont typeface="Wingdings" pitchFamily="2" charset="2"/>
              <a:buChar char="Ø"/>
            </a:pPr>
            <a:r>
              <a:rPr lang="fr-FR" sz="2000" dirty="0">
                <a:latin typeface="Arial" panose="020B0604020202020204" pitchFamily="34" charset="0"/>
                <a:cs typeface="Arial" panose="020B0604020202020204" pitchFamily="34" charset="0"/>
              </a:rPr>
              <a:t>Facteurs de risque : sociodémographiques, schémas familiaux, voisinage, pairs, comportements à risque et troubles mentaux</a:t>
            </a:r>
          </a:p>
          <a:p>
            <a:pPr>
              <a:buFont typeface="Wingdings" pitchFamily="2" charset="2"/>
              <a:buChar char="Ø"/>
            </a:pPr>
            <a:r>
              <a:rPr lang="fr-FR" sz="2000" dirty="0">
                <a:latin typeface="Arial" panose="020B0604020202020204" pitchFamily="34" charset="0"/>
                <a:cs typeface="Arial" panose="020B0604020202020204" pitchFamily="34" charset="0"/>
              </a:rPr>
              <a:t>Facteurs de protection : estime de soi, régulation émotionnelle, soutien des pairs, sommeil, activité physique, activité culturelle et artistique</a:t>
            </a:r>
          </a:p>
        </p:txBody>
      </p:sp>
      <p:sp>
        <p:nvSpPr>
          <p:cNvPr id="4" name="Espace réservé du pied de page 3">
            <a:extLst>
              <a:ext uri="{FF2B5EF4-FFF2-40B4-BE49-F238E27FC236}">
                <a16:creationId xmlns:a16="http://schemas.microsoft.com/office/drawing/2014/main" id="{9AEBF181-1F55-064A-83FD-B08C72009FE3}"/>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5" name="Flèche vers la droite 4">
            <a:extLst>
              <a:ext uri="{FF2B5EF4-FFF2-40B4-BE49-F238E27FC236}">
                <a16:creationId xmlns:a16="http://schemas.microsoft.com/office/drawing/2014/main" id="{B4B96359-70D8-BD49-BFCF-B2C20DD2D627}"/>
              </a:ext>
            </a:extLst>
          </p:cNvPr>
          <p:cNvSpPr/>
          <p:nvPr/>
        </p:nvSpPr>
        <p:spPr>
          <a:xfrm>
            <a:off x="906684" y="4065900"/>
            <a:ext cx="578735" cy="306142"/>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611798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3EE44E-5C5A-834F-B267-8ECE8F94E5E9}"/>
              </a:ext>
            </a:extLst>
          </p:cNvPr>
          <p:cNvSpPr>
            <a:spLocks noGrp="1"/>
          </p:cNvSpPr>
          <p:nvPr>
            <p:ph type="ctrTitle"/>
          </p:nvPr>
        </p:nvSpPr>
        <p:spPr/>
        <p:txBody>
          <a:bodyPr/>
          <a:lstStyle/>
          <a:p>
            <a:r>
              <a:rPr lang="fr-FR" dirty="0"/>
              <a:t>Merci pour votre attention !</a:t>
            </a:r>
          </a:p>
        </p:txBody>
      </p:sp>
      <p:sp>
        <p:nvSpPr>
          <p:cNvPr id="4" name="Espace réservé du pied de page 3">
            <a:extLst>
              <a:ext uri="{FF2B5EF4-FFF2-40B4-BE49-F238E27FC236}">
                <a16:creationId xmlns:a16="http://schemas.microsoft.com/office/drawing/2014/main" id="{28EA76A4-6A2B-6A4A-8C45-AFE624EC75CC}"/>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Tree>
    <p:extLst>
      <p:ext uri="{BB962C8B-B14F-4D97-AF65-F5344CB8AC3E}">
        <p14:creationId xmlns:p14="http://schemas.microsoft.com/office/powerpoint/2010/main" val="3389977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B3C8FD-3B70-E649-96E3-DF7DFAAD84CF}"/>
              </a:ext>
            </a:extLst>
          </p:cNvPr>
          <p:cNvSpPr>
            <a:spLocks noGrp="1"/>
          </p:cNvSpPr>
          <p:nvPr>
            <p:ph type="title"/>
          </p:nvPr>
        </p:nvSpPr>
        <p:spPr>
          <a:xfrm>
            <a:off x="2231136" y="197580"/>
            <a:ext cx="7729728" cy="1188720"/>
          </a:xfrm>
        </p:spPr>
        <p:txBody>
          <a:bodyPr>
            <a:normAutofit/>
          </a:bodyPr>
          <a:lstStyle/>
          <a:p>
            <a:pPr algn="ctr"/>
            <a:r>
              <a:rPr lang="fr-FR" dirty="0"/>
              <a:t>La notion d’adolescent</a:t>
            </a:r>
          </a:p>
        </p:txBody>
      </p:sp>
      <p:sp>
        <p:nvSpPr>
          <p:cNvPr id="3" name="Espace réservé du contenu 2">
            <a:extLst>
              <a:ext uri="{FF2B5EF4-FFF2-40B4-BE49-F238E27FC236}">
                <a16:creationId xmlns:a16="http://schemas.microsoft.com/office/drawing/2014/main" id="{F0C7E980-E28B-804E-9DC2-05B3D1F18728}"/>
              </a:ext>
            </a:extLst>
          </p:cNvPr>
          <p:cNvSpPr>
            <a:spLocks noGrp="1"/>
          </p:cNvSpPr>
          <p:nvPr>
            <p:ph idx="1"/>
          </p:nvPr>
        </p:nvSpPr>
        <p:spPr>
          <a:xfrm>
            <a:off x="1797666" y="2124740"/>
            <a:ext cx="8596668" cy="4733260"/>
          </a:xfrm>
        </p:spPr>
        <p:txBody>
          <a:bodyPr>
            <a:normAutofit/>
          </a:bodyPr>
          <a:lstStyle/>
          <a:p>
            <a:pPr>
              <a:buFont typeface="Wingdings" pitchFamily="2" charset="2"/>
              <a:buChar char="Ø"/>
            </a:pPr>
            <a:r>
              <a:rPr lang="fr-FR" sz="2800" dirty="0" err="1">
                <a:latin typeface="Arial" panose="020B0604020202020204" pitchFamily="34" charset="0"/>
                <a:cs typeface="Arial" panose="020B0604020202020204" pitchFamily="34" charset="0"/>
              </a:rPr>
              <a:t>Adolescere</a:t>
            </a:r>
            <a:r>
              <a:rPr lang="fr-FR" sz="2800" dirty="0">
                <a:latin typeface="Arial" panose="020B0604020202020204" pitchFamily="34" charset="0"/>
                <a:cs typeface="Arial" panose="020B0604020202020204" pitchFamily="34" charset="0"/>
              </a:rPr>
              <a:t> – latin – « grandir » opposition </a:t>
            </a:r>
            <a:r>
              <a:rPr lang="fr-FR" sz="2800" dirty="0" err="1">
                <a:latin typeface="Arial" panose="020B0604020202020204" pitchFamily="34" charset="0"/>
                <a:cs typeface="Arial" panose="020B0604020202020204" pitchFamily="34" charset="0"/>
              </a:rPr>
              <a:t>Infans</a:t>
            </a:r>
            <a:r>
              <a:rPr lang="fr-FR" sz="2800" dirty="0">
                <a:latin typeface="Arial" panose="020B0604020202020204" pitchFamily="34" charset="0"/>
                <a:cs typeface="Arial" panose="020B0604020202020204" pitchFamily="34" charset="0"/>
              </a:rPr>
              <a:t> – « celui qui ne parle pas »</a:t>
            </a:r>
          </a:p>
          <a:p>
            <a:pPr marL="0" indent="0">
              <a:buNone/>
            </a:pPr>
            <a:endParaRPr lang="fr-FR" sz="2800" dirty="0">
              <a:latin typeface="Arial" panose="020B0604020202020204" pitchFamily="34" charset="0"/>
              <a:cs typeface="Arial" panose="020B0604020202020204" pitchFamily="34" charset="0"/>
            </a:endParaRPr>
          </a:p>
          <a:p>
            <a:pPr>
              <a:buFont typeface="Wingdings" pitchFamily="2" charset="2"/>
              <a:buChar char="Ø"/>
            </a:pPr>
            <a:r>
              <a:rPr lang="fr-FR" sz="2800" dirty="0" err="1">
                <a:latin typeface="Arial" panose="020B0604020202020204" pitchFamily="34" charset="0"/>
                <a:cs typeface="Arial" panose="020B0604020202020204" pitchFamily="34" charset="0"/>
              </a:rPr>
              <a:t>Adultus</a:t>
            </a:r>
            <a:r>
              <a:rPr lang="fr-FR" sz="2800" dirty="0">
                <a:latin typeface="Arial" panose="020B0604020202020204" pitchFamily="34" charset="0"/>
                <a:cs typeface="Arial" panose="020B0604020202020204" pitchFamily="34" charset="0"/>
              </a:rPr>
              <a:t> – « celui qui a cessé de croître » </a:t>
            </a:r>
          </a:p>
          <a:p>
            <a:pPr marL="0" indent="0">
              <a:buNone/>
            </a:pPr>
            <a:endParaRPr lang="fr-FR" sz="2800" dirty="0">
              <a:latin typeface="Arial" panose="020B0604020202020204" pitchFamily="34" charset="0"/>
              <a:cs typeface="Arial" panose="020B0604020202020204" pitchFamily="34" charset="0"/>
            </a:endParaRPr>
          </a:p>
          <a:p>
            <a:pPr>
              <a:buFont typeface="Wingdings" pitchFamily="2" charset="2"/>
              <a:buChar char="Ø"/>
            </a:pPr>
            <a:r>
              <a:rPr lang="fr-FR" sz="28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Limite difficile - 18 ans et 25-30 ans.</a:t>
            </a:r>
          </a:p>
          <a:p>
            <a:endParaRPr lang="fr-FR" sz="2800" dirty="0">
              <a:effectLst/>
              <a:latin typeface="Arial" panose="020B0604020202020204" pitchFamily="34" charset="0"/>
              <a:ea typeface="Times New Roman" panose="02020603050405020304" pitchFamily="18" charset="0"/>
              <a:cs typeface="Arial" panose="020B0604020202020204" pitchFamily="34" charset="0"/>
            </a:endParaRPr>
          </a:p>
          <a:p>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Espace réservé du pied de page 3">
            <a:extLst>
              <a:ext uri="{FF2B5EF4-FFF2-40B4-BE49-F238E27FC236}">
                <a16:creationId xmlns:a16="http://schemas.microsoft.com/office/drawing/2014/main" id="{96F75ED3-DC22-BE4C-BD47-0369C02BDC25}"/>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5" name="Rectangle 4">
            <a:extLst>
              <a:ext uri="{FF2B5EF4-FFF2-40B4-BE49-F238E27FC236}">
                <a16:creationId xmlns:a16="http://schemas.microsoft.com/office/drawing/2014/main" id="{27A8108C-AD56-0843-A7CE-40CC95B94603}"/>
              </a:ext>
            </a:extLst>
          </p:cNvPr>
          <p:cNvSpPr/>
          <p:nvPr/>
        </p:nvSpPr>
        <p:spPr>
          <a:xfrm>
            <a:off x="0" y="0"/>
            <a:ext cx="1105487" cy="6858000"/>
          </a:xfrm>
          <a:prstGeom prst="rect">
            <a:avLst/>
          </a:prstGeom>
          <a:solidFill>
            <a:schemeClr val="accent2">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CH"/>
          </a:p>
        </p:txBody>
      </p:sp>
    </p:spTree>
    <p:extLst>
      <p:ext uri="{BB962C8B-B14F-4D97-AF65-F5344CB8AC3E}">
        <p14:creationId xmlns:p14="http://schemas.microsoft.com/office/powerpoint/2010/main" val="350586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9C67B7-7DB8-084B-BBE1-9EAF21259F6D}"/>
              </a:ext>
            </a:extLst>
          </p:cNvPr>
          <p:cNvSpPr>
            <a:spLocks noGrp="1"/>
          </p:cNvSpPr>
          <p:nvPr>
            <p:ph type="title"/>
          </p:nvPr>
        </p:nvSpPr>
        <p:spPr>
          <a:xfrm>
            <a:off x="1698841" y="374574"/>
            <a:ext cx="8596668" cy="994348"/>
          </a:xfrm>
        </p:spPr>
        <p:txBody>
          <a:bodyPr>
            <a:noAutofit/>
          </a:bodyPr>
          <a:lstStyle/>
          <a:p>
            <a:br>
              <a:rPr lang="fr-FR" dirty="0">
                <a:latin typeface="Arial" panose="020B0604020202020204" pitchFamily="34" charset="0"/>
                <a:cs typeface="Arial" panose="020B0604020202020204" pitchFamily="34" charset="0"/>
              </a:rPr>
            </a:br>
            <a:r>
              <a:rPr lang="fr-FR" dirty="0">
                <a:latin typeface="Arial" panose="020B0604020202020204" pitchFamily="34" charset="0"/>
                <a:cs typeface="Arial" panose="020B0604020202020204" pitchFamily="34" charset="0"/>
              </a:rPr>
              <a:t>Historiquement : </a:t>
            </a:r>
            <a:br>
              <a:rPr lang="fr-FR" dirty="0">
                <a:latin typeface="Arial" panose="020B0604020202020204" pitchFamily="34" charset="0"/>
                <a:cs typeface="Arial" panose="020B0604020202020204" pitchFamily="34" charset="0"/>
              </a:rPr>
            </a:br>
            <a:endParaRPr lang="fr-FR" dirty="0">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45D13863-7EEA-CF40-A91D-72DEC4097F55}"/>
              </a:ext>
            </a:extLst>
          </p:cNvPr>
          <p:cNvSpPr>
            <a:spLocks noGrp="1"/>
          </p:cNvSpPr>
          <p:nvPr>
            <p:ph idx="1"/>
          </p:nvPr>
        </p:nvSpPr>
        <p:spPr>
          <a:xfrm>
            <a:off x="479684" y="1133174"/>
            <a:ext cx="11034981" cy="5036695"/>
          </a:xfrm>
          <a:blipFill>
            <a:blip r:embed="rId3">
              <a:alphaModFix amt="7000"/>
            </a:blip>
            <a:stretch>
              <a:fillRect/>
            </a:stretch>
          </a:blipFill>
        </p:spPr>
        <p:txBody>
          <a:bodyPr>
            <a:normAutofit fontScale="92500" lnSpcReduction="10000"/>
          </a:bodyPr>
          <a:lstStyle/>
          <a:p>
            <a:endPar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endParaRPr>
          </a:p>
          <a:p>
            <a:pPr>
              <a:buFont typeface="Wingdings" pitchFamily="2" charset="2"/>
              <a:buChar char="Ø"/>
            </a:pPr>
            <a:r>
              <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Granville Stanley Hall, 1844-1924. 1904, </a:t>
            </a:r>
            <a:r>
              <a:rPr lang="en-US" sz="1900" i="1"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Adolescence: Its Psychology and Its Relations to Physiology, Anthropology, Sociology, Sex, Crime, Religion, and Education</a:t>
            </a:r>
            <a:r>
              <a:rPr lang="en-US"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a:t>
            </a:r>
            <a:r>
              <a:rPr lang="fr-FR" sz="1900" dirty="0">
                <a:solidFill>
                  <a:srgbClr val="222222"/>
                </a:solidFill>
                <a:effectLst/>
                <a:latin typeface="Arial" panose="020B0604020202020204" pitchFamily="34" charset="0"/>
                <a:ea typeface="Calibri" panose="020F0502020204030204" pitchFamily="34" charset="0"/>
                <a:cs typeface="Arial" panose="020B0604020202020204" pitchFamily="34" charset="0"/>
              </a:rPr>
              <a:t> </a:t>
            </a:r>
          </a:p>
          <a:p>
            <a:pPr marL="0" indent="0">
              <a:buNone/>
            </a:pPr>
            <a:endPar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endParaRPr>
          </a:p>
          <a:p>
            <a:pPr>
              <a:buFont typeface="Wingdings" pitchFamily="2" charset="2"/>
              <a:buChar char="Ø"/>
            </a:pPr>
            <a:r>
              <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Après la Seconde Guerre mondiale, plusieurs facteurs contribuent à l’essor de l’adolescence comme période autonome :</a:t>
            </a:r>
            <a:endParaRPr lang="fr-FR" sz="1900" dirty="0">
              <a:effectLst/>
              <a:latin typeface="Arial" panose="020B0604020202020204" pitchFamily="34" charset="0"/>
              <a:ea typeface="Times New Roman" panose="02020603050405020304" pitchFamily="18" charset="0"/>
              <a:cs typeface="Arial" panose="020B0604020202020204" pitchFamily="34" charset="0"/>
            </a:endParaRPr>
          </a:p>
          <a:p>
            <a:pPr marL="0" indent="0" algn="just">
              <a:spcAft>
                <a:spcPts val="900"/>
              </a:spcAft>
              <a:buNone/>
            </a:pPr>
            <a:r>
              <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a:t>
            </a:r>
            <a:r>
              <a:rPr lang="fr-FR" sz="1900" b="1"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Allongement des études </a:t>
            </a:r>
            <a:endParaRPr lang="fr-FR" sz="1900" b="1" dirty="0">
              <a:solidFill>
                <a:srgbClr val="222222"/>
              </a:solidFill>
              <a:latin typeface="Arial" panose="020B0604020202020204" pitchFamily="34" charset="0"/>
              <a:ea typeface="Times New Roman" panose="02020603050405020304" pitchFamily="18" charset="0"/>
              <a:cs typeface="Arial" panose="020B0604020202020204" pitchFamily="34" charset="0"/>
            </a:endParaRPr>
          </a:p>
          <a:p>
            <a:pPr marL="0" indent="0" algn="just">
              <a:spcAft>
                <a:spcPts val="900"/>
              </a:spcAft>
              <a:buNone/>
            </a:pPr>
            <a:r>
              <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a:t>
            </a:r>
            <a:r>
              <a:rPr lang="fr-FR" sz="1900" b="1"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Transformations du marché du travail </a:t>
            </a:r>
            <a:endPar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endParaRPr>
          </a:p>
          <a:p>
            <a:pPr marL="0" indent="0" algn="just">
              <a:spcAft>
                <a:spcPts val="900"/>
              </a:spcAft>
              <a:buNone/>
            </a:pPr>
            <a:r>
              <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a:t>
            </a:r>
            <a:r>
              <a:rPr lang="fr-FR" sz="1900" b="1"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Mutation des repères traditionnels </a:t>
            </a:r>
            <a:endPar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endParaRPr>
          </a:p>
          <a:p>
            <a:pPr marL="0" indent="0" algn="just">
              <a:spcAft>
                <a:spcPts val="900"/>
              </a:spcAft>
              <a:buNone/>
            </a:pPr>
            <a:r>
              <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a:t>
            </a:r>
            <a:r>
              <a:rPr lang="fr-FR" sz="1900" b="1"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Émergence d’une culture adolescente </a:t>
            </a:r>
            <a:endPar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endParaRPr>
          </a:p>
          <a:p>
            <a:pPr marL="0" indent="0" algn="just">
              <a:spcBef>
                <a:spcPts val="0"/>
              </a:spcBef>
              <a:buNone/>
            </a:pPr>
            <a:r>
              <a:rPr lang="fr-FR" sz="1900" dirty="0">
                <a:solidFill>
                  <a:srgbClr val="222222"/>
                </a:solidFill>
                <a:latin typeface="Arial" panose="020B0604020202020204" pitchFamily="34" charset="0"/>
                <a:ea typeface="Times New Roman" panose="02020603050405020304" pitchFamily="18" charset="0"/>
                <a:cs typeface="Arial" panose="020B0604020202020204" pitchFamily="34" charset="0"/>
              </a:rPr>
              <a:t>	</a:t>
            </a:r>
          </a:p>
          <a:p>
            <a:pPr marL="0" indent="0" algn="just">
              <a:spcBef>
                <a:spcPts val="0"/>
              </a:spcBef>
              <a:buNone/>
            </a:pPr>
            <a:r>
              <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Théorisation de l'adolescence qui révèle la complexité du développement biopsychosocial.</a:t>
            </a:r>
          </a:p>
          <a:p>
            <a:pPr marL="0" indent="0" algn="just">
              <a:spcBef>
                <a:spcPts val="0"/>
              </a:spcBef>
              <a:buNone/>
            </a:pPr>
            <a:r>
              <a:rPr lang="fr-FR" sz="1900" dirty="0">
                <a:effectLst/>
                <a:latin typeface="Arial" panose="020B0604020202020204" pitchFamily="34" charset="0"/>
                <a:ea typeface="Times New Roman" panose="02020603050405020304" pitchFamily="18" charset="0"/>
                <a:cs typeface="Arial" panose="020B0604020202020204" pitchFamily="34" charset="0"/>
              </a:rPr>
              <a:t>	</a:t>
            </a:r>
            <a:r>
              <a:rPr lang="fr-FR" sz="1900" dirty="0">
                <a:solidFill>
                  <a:srgbClr val="222222"/>
                </a:solidFill>
                <a:latin typeface="Arial" panose="020B0604020202020204" pitchFamily="34" charset="0"/>
                <a:ea typeface="Times New Roman" panose="02020603050405020304" pitchFamily="18" charset="0"/>
                <a:cs typeface="Arial" panose="020B0604020202020204" pitchFamily="34" charset="0"/>
              </a:rPr>
              <a:t>P</a:t>
            </a:r>
            <a:r>
              <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hénomène social, avec des frontières de plus en plus floues. Post-</a:t>
            </a:r>
            <a:r>
              <a:rPr lang="fr-FR" sz="1900" dirty="0" err="1">
                <a:solidFill>
                  <a:srgbClr val="222222"/>
                </a:solidFill>
                <a:effectLst/>
                <a:latin typeface="Arial" panose="020B0604020202020204" pitchFamily="34" charset="0"/>
                <a:ea typeface="Times New Roman" panose="02020603050405020304" pitchFamily="18" charset="0"/>
                <a:cs typeface="Arial" panose="020B0604020202020204" pitchFamily="34" charset="0"/>
              </a:rPr>
              <a:t>adolecence</a:t>
            </a:r>
            <a:r>
              <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 25/30 ans</a:t>
            </a:r>
          </a:p>
          <a:p>
            <a:pPr marL="0" indent="0" algn="just">
              <a:spcBef>
                <a:spcPts val="0"/>
              </a:spcBef>
              <a:buNone/>
            </a:pPr>
            <a:r>
              <a:rPr lang="fr-FR" sz="1900" dirty="0">
                <a:solidFill>
                  <a:srgbClr val="222222"/>
                </a:solidFill>
                <a:latin typeface="Arial" panose="020B0604020202020204" pitchFamily="34" charset="0"/>
                <a:ea typeface="Times New Roman" panose="02020603050405020304" pitchFamily="18" charset="0"/>
                <a:cs typeface="Arial" panose="020B0604020202020204" pitchFamily="34" charset="0"/>
              </a:rPr>
              <a:t>	Le concept de « crise d’adolescence » vs processus de remaniements psychiques</a:t>
            </a:r>
          </a:p>
          <a:p>
            <a:pPr marL="0" indent="0" algn="just">
              <a:spcAft>
                <a:spcPts val="900"/>
              </a:spcAft>
              <a:buNone/>
            </a:pPr>
            <a:endParaRPr lang="fr-FR" sz="18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endParaRPr>
          </a:p>
          <a:p>
            <a:pPr marL="0" indent="0" algn="just">
              <a:spcAft>
                <a:spcPts val="900"/>
              </a:spcAft>
              <a:buNone/>
            </a:pP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5" name="Espace réservé du pied de page 4">
            <a:extLst>
              <a:ext uri="{FF2B5EF4-FFF2-40B4-BE49-F238E27FC236}">
                <a16:creationId xmlns:a16="http://schemas.microsoft.com/office/drawing/2014/main" id="{048AB201-84AF-E042-887B-58AA6E44F928}"/>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7" name="Flèche vers la droite 6">
            <a:extLst>
              <a:ext uri="{FF2B5EF4-FFF2-40B4-BE49-F238E27FC236}">
                <a16:creationId xmlns:a16="http://schemas.microsoft.com/office/drawing/2014/main" id="{57112FBA-EEE8-0C44-8FAE-59CE47A2F385}"/>
              </a:ext>
            </a:extLst>
          </p:cNvPr>
          <p:cNvSpPr/>
          <p:nvPr/>
        </p:nvSpPr>
        <p:spPr>
          <a:xfrm>
            <a:off x="479682" y="5372558"/>
            <a:ext cx="720871" cy="305306"/>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33177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000"/>
            <a:lum/>
          </a:blip>
          <a:srcRect/>
          <a:stretch>
            <a:fillRect/>
          </a:stretch>
        </a:blip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E3ADD44-3856-B446-92D7-F34DD49B2B32}"/>
              </a:ext>
            </a:extLst>
          </p:cNvPr>
          <p:cNvSpPr txBox="1"/>
          <p:nvPr/>
        </p:nvSpPr>
        <p:spPr>
          <a:xfrm>
            <a:off x="1139252" y="1499017"/>
            <a:ext cx="9254814" cy="3108543"/>
          </a:xfrm>
          <a:prstGeom prst="rect">
            <a:avLst/>
          </a:prstGeom>
          <a:noFill/>
        </p:spPr>
        <p:txBody>
          <a:bodyPr wrap="square">
            <a:spAutoFit/>
          </a:bodyPr>
          <a:lstStyle/>
          <a:p>
            <a:r>
              <a:rPr lang="fr-FR" sz="2800" b="1"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l’adolescence</a:t>
            </a:r>
            <a:r>
              <a:rPr lang="fr-FR" sz="28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est perçue à la fois comme un moment de fragilité et de construction, entre passions incontrôlées et transformations physiologiques. </a:t>
            </a:r>
          </a:p>
          <a:p>
            <a:endParaRPr lang="fr-FR" sz="2800" dirty="0">
              <a:solidFill>
                <a:srgbClr val="222222"/>
              </a:solidFill>
              <a:latin typeface="Arial" panose="020B0604020202020204" pitchFamily="34" charset="0"/>
              <a:ea typeface="Times New Roman" panose="02020603050405020304" pitchFamily="18" charset="0"/>
              <a:cs typeface="Arial" panose="020B0604020202020204" pitchFamily="34" charset="0"/>
            </a:endParaRPr>
          </a:p>
          <a:p>
            <a:r>
              <a:rPr lang="fr-FR" sz="28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Ce double regard – socioculturel et biologique – continue encore aujourd’hui d’influencer la manière dont on conçoit cette période de la vie. »</a:t>
            </a:r>
          </a:p>
        </p:txBody>
      </p:sp>
      <p:sp>
        <p:nvSpPr>
          <p:cNvPr id="4" name="Espace réservé du pied de page 3">
            <a:extLst>
              <a:ext uri="{FF2B5EF4-FFF2-40B4-BE49-F238E27FC236}">
                <a16:creationId xmlns:a16="http://schemas.microsoft.com/office/drawing/2014/main" id="{995336E1-20D6-6940-A97E-9761C577B43E}"/>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Tree>
    <p:extLst>
      <p:ext uri="{BB962C8B-B14F-4D97-AF65-F5344CB8AC3E}">
        <p14:creationId xmlns:p14="http://schemas.microsoft.com/office/powerpoint/2010/main" val="1171005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AE440D-A8C7-3A48-85AA-47FEBB621EDB}"/>
              </a:ext>
            </a:extLst>
          </p:cNvPr>
          <p:cNvSpPr>
            <a:spLocks noGrp="1"/>
          </p:cNvSpPr>
          <p:nvPr>
            <p:ph type="title"/>
          </p:nvPr>
        </p:nvSpPr>
        <p:spPr>
          <a:xfrm>
            <a:off x="2231136" y="410124"/>
            <a:ext cx="7729728" cy="1188720"/>
          </a:xfrm>
        </p:spPr>
        <p:txBody>
          <a:bodyPr/>
          <a:lstStyle/>
          <a:p>
            <a:pPr algn="ctr"/>
            <a:r>
              <a:rPr lang="fr-FR" dirty="0"/>
              <a:t>Différentes théories en psychologie</a:t>
            </a:r>
          </a:p>
        </p:txBody>
      </p:sp>
      <p:sp>
        <p:nvSpPr>
          <p:cNvPr id="3" name="Espace réservé du contenu 2">
            <a:extLst>
              <a:ext uri="{FF2B5EF4-FFF2-40B4-BE49-F238E27FC236}">
                <a16:creationId xmlns:a16="http://schemas.microsoft.com/office/drawing/2014/main" id="{7751E185-DE1B-7249-9D25-46EFA58F1D8D}"/>
              </a:ext>
            </a:extLst>
          </p:cNvPr>
          <p:cNvSpPr>
            <a:spLocks noGrp="1"/>
          </p:cNvSpPr>
          <p:nvPr>
            <p:ph idx="1"/>
          </p:nvPr>
        </p:nvSpPr>
        <p:spPr>
          <a:xfrm>
            <a:off x="1423527" y="1890677"/>
            <a:ext cx="10354168" cy="5350843"/>
          </a:xfrm>
        </p:spPr>
        <p:txBody>
          <a:bodyPr>
            <a:noAutofit/>
          </a:bodyPr>
          <a:lstStyle/>
          <a:p>
            <a:pPr marL="0" indent="0">
              <a:buNone/>
            </a:pPr>
            <a:endParaRPr lang="fr-FR" sz="2000" dirty="0">
              <a:latin typeface="Arial" panose="020B0604020202020204" pitchFamily="34" charset="0"/>
              <a:cs typeface="Arial" panose="020B0604020202020204" pitchFamily="34" charset="0"/>
            </a:endParaRPr>
          </a:p>
          <a:p>
            <a:pPr>
              <a:buFont typeface="Wingdings" pitchFamily="2" charset="2"/>
              <a:buChar char="Ø"/>
            </a:pPr>
            <a:r>
              <a:rPr lang="fr-FR" sz="2000" b="1" dirty="0">
                <a:latin typeface="Arial" panose="020B0604020202020204" pitchFamily="34" charset="0"/>
                <a:cs typeface="Arial" panose="020B0604020202020204" pitchFamily="34" charset="0"/>
              </a:rPr>
              <a:t>Théories du développement :</a:t>
            </a:r>
          </a:p>
          <a:p>
            <a:pPr marL="0" indent="0">
              <a:buNone/>
            </a:pPr>
            <a:r>
              <a:rPr lang="fr-FR" sz="2000" dirty="0">
                <a:latin typeface="Arial" panose="020B0604020202020204" pitchFamily="34" charset="0"/>
                <a:cs typeface="Arial" panose="020B0604020202020204" pitchFamily="34" charset="0"/>
              </a:rPr>
              <a:t>	- R.J. </a:t>
            </a:r>
            <a:r>
              <a:rPr lang="fr-FR" sz="2000" dirty="0" err="1">
                <a:latin typeface="Arial" panose="020B0604020202020204" pitchFamily="34" charset="0"/>
                <a:cs typeface="Arial" panose="020B0604020202020204" pitchFamily="34" charset="0"/>
              </a:rPr>
              <a:t>Havighurst</a:t>
            </a:r>
            <a:r>
              <a:rPr lang="fr-FR" sz="2000" dirty="0">
                <a:latin typeface="Arial" panose="020B0604020202020204" pitchFamily="34" charset="0"/>
                <a:cs typeface="Arial" panose="020B0604020202020204" pitchFamily="34" charset="0"/>
              </a:rPr>
              <a:t> et le concept de tâche développementale </a:t>
            </a:r>
          </a:p>
          <a:p>
            <a:pPr marL="0" indent="0">
              <a:buNone/>
            </a:pPr>
            <a:r>
              <a:rPr lang="fr-FR" sz="2000" dirty="0">
                <a:latin typeface="Arial" panose="020B0604020202020204" pitchFamily="34" charset="0"/>
                <a:cs typeface="Arial" panose="020B0604020202020204" pitchFamily="34" charset="0"/>
              </a:rPr>
              <a:t>	- E. Erikson et la théorie du développement psychosocial </a:t>
            </a:r>
          </a:p>
          <a:p>
            <a:endParaRPr lang="fr-FR" sz="2000" dirty="0">
              <a:latin typeface="Arial" panose="020B0604020202020204" pitchFamily="34" charset="0"/>
              <a:cs typeface="Arial" panose="020B0604020202020204" pitchFamily="34" charset="0"/>
            </a:endParaRPr>
          </a:p>
          <a:p>
            <a:pPr>
              <a:buFont typeface="Wingdings" pitchFamily="2" charset="2"/>
              <a:buChar char="Ø"/>
            </a:pPr>
            <a:r>
              <a:rPr lang="fr-FR" sz="2000" b="1" dirty="0">
                <a:latin typeface="Arial" panose="020B0604020202020204" pitchFamily="34" charset="0"/>
                <a:cs typeface="Arial" panose="020B0604020202020204" pitchFamily="34" charset="0"/>
              </a:rPr>
              <a:t>Théories de l’attachement :</a:t>
            </a:r>
          </a:p>
          <a:p>
            <a:pPr marL="0" indent="0">
              <a:buNone/>
            </a:pPr>
            <a:r>
              <a:rPr lang="fr-FR" sz="2000" dirty="0">
                <a:latin typeface="Arial" panose="020B0604020202020204" pitchFamily="34" charset="0"/>
                <a:cs typeface="Arial" panose="020B0604020202020204" pitchFamily="34" charset="0"/>
              </a:rPr>
              <a:t>	- J. Bowlby 1948 </a:t>
            </a:r>
          </a:p>
          <a:p>
            <a:pPr marL="0" indent="0">
              <a:buNone/>
            </a:pPr>
            <a:r>
              <a:rPr lang="fr-FR" sz="2000" dirty="0">
                <a:latin typeface="Arial" panose="020B0604020202020204" pitchFamily="34" charset="0"/>
                <a:cs typeface="Arial" panose="020B0604020202020204" pitchFamily="34" charset="0"/>
              </a:rPr>
              <a:t>	- M. Ainsworth </a:t>
            </a:r>
          </a:p>
          <a:p>
            <a:pPr marL="0" indent="0">
              <a:buNone/>
            </a:pPr>
            <a:r>
              <a:rPr lang="fr-FR" sz="2000" dirty="0">
                <a:latin typeface="Arial" panose="020B0604020202020204" pitchFamily="34" charset="0"/>
                <a:cs typeface="Arial" panose="020B0604020202020204" pitchFamily="34" charset="0"/>
              </a:rPr>
              <a:t>	- P. </a:t>
            </a:r>
            <a:r>
              <a:rPr lang="fr-FR" sz="2000" dirty="0" err="1">
                <a:latin typeface="Arial" panose="020B0604020202020204" pitchFamily="34" charset="0"/>
                <a:cs typeface="Arial" panose="020B0604020202020204" pitchFamily="34" charset="0"/>
              </a:rPr>
              <a:t>Jeammet</a:t>
            </a:r>
            <a:endParaRPr lang="fr-FR"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Espace réservé du pied de page 4">
            <a:extLst>
              <a:ext uri="{FF2B5EF4-FFF2-40B4-BE49-F238E27FC236}">
                <a16:creationId xmlns:a16="http://schemas.microsoft.com/office/drawing/2014/main" id="{BD976368-9D73-4A4F-ADB9-F2A977EF7BA7}"/>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6" name="Rectangle 5">
            <a:extLst>
              <a:ext uri="{FF2B5EF4-FFF2-40B4-BE49-F238E27FC236}">
                <a16:creationId xmlns:a16="http://schemas.microsoft.com/office/drawing/2014/main" id="{9B167190-0544-B04B-B886-0AAF751551A5}"/>
              </a:ext>
            </a:extLst>
          </p:cNvPr>
          <p:cNvSpPr/>
          <p:nvPr/>
        </p:nvSpPr>
        <p:spPr>
          <a:xfrm>
            <a:off x="0" y="0"/>
            <a:ext cx="1105487" cy="6858000"/>
          </a:xfrm>
          <a:prstGeom prst="rect">
            <a:avLst/>
          </a:prstGeom>
          <a:solidFill>
            <a:schemeClr val="accent2">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CH"/>
          </a:p>
        </p:txBody>
      </p:sp>
    </p:spTree>
    <p:extLst>
      <p:ext uri="{BB962C8B-B14F-4D97-AF65-F5344CB8AC3E}">
        <p14:creationId xmlns:p14="http://schemas.microsoft.com/office/powerpoint/2010/main" val="63488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3F8A0E-1B0B-DD43-93E9-5CB594333331}"/>
              </a:ext>
            </a:extLst>
          </p:cNvPr>
          <p:cNvSpPr>
            <a:spLocks noGrp="1"/>
          </p:cNvSpPr>
          <p:nvPr>
            <p:ph type="title"/>
          </p:nvPr>
        </p:nvSpPr>
        <p:spPr>
          <a:xfrm>
            <a:off x="2231136" y="301752"/>
            <a:ext cx="7729728" cy="1188720"/>
          </a:xfrm>
        </p:spPr>
        <p:txBody>
          <a:bodyPr/>
          <a:lstStyle/>
          <a:p>
            <a:pPr algn="ctr"/>
            <a:r>
              <a:rPr lang="fr-FR" dirty="0"/>
              <a:t>Les modèles théoriques actuels</a:t>
            </a:r>
          </a:p>
        </p:txBody>
      </p:sp>
      <p:sp>
        <p:nvSpPr>
          <p:cNvPr id="3" name="Espace réservé du contenu 2">
            <a:extLst>
              <a:ext uri="{FF2B5EF4-FFF2-40B4-BE49-F238E27FC236}">
                <a16:creationId xmlns:a16="http://schemas.microsoft.com/office/drawing/2014/main" id="{BADB8563-7214-2449-9813-CFB0E2C4ACF6}"/>
              </a:ext>
            </a:extLst>
          </p:cNvPr>
          <p:cNvSpPr>
            <a:spLocks noGrp="1"/>
          </p:cNvSpPr>
          <p:nvPr>
            <p:ph idx="1"/>
          </p:nvPr>
        </p:nvSpPr>
        <p:spPr>
          <a:xfrm>
            <a:off x="1332854" y="1905295"/>
            <a:ext cx="10859146" cy="4330913"/>
          </a:xfrm>
        </p:spPr>
        <p:txBody>
          <a:bodyPr>
            <a:normAutofit fontScale="92500" lnSpcReduction="10000"/>
          </a:bodyPr>
          <a:lstStyle/>
          <a:p>
            <a:pPr>
              <a:buFont typeface="Wingdings" pitchFamily="2" charset="2"/>
              <a:buChar char="Ø"/>
            </a:pPr>
            <a:r>
              <a:rPr lang="fr-FR" sz="1900" dirty="0">
                <a:latin typeface="Arial" panose="020B0604020202020204" pitchFamily="34" charset="0"/>
                <a:cs typeface="Arial" panose="020B0604020202020204" pitchFamily="34" charset="0"/>
              </a:rPr>
              <a:t>1- Physiologique</a:t>
            </a:r>
          </a:p>
          <a:p>
            <a:pPr>
              <a:buFont typeface="Wingdings" pitchFamily="2" charset="2"/>
              <a:buChar char="Ø"/>
            </a:pPr>
            <a:r>
              <a:rPr lang="fr-FR" sz="1900" dirty="0">
                <a:latin typeface="Arial" panose="020B0604020202020204" pitchFamily="34" charset="0"/>
                <a:cs typeface="Arial" panose="020B0604020202020204" pitchFamily="34" charset="0"/>
              </a:rPr>
              <a:t>2- Neurophysiologique</a:t>
            </a:r>
          </a:p>
          <a:p>
            <a:pPr>
              <a:buFont typeface="Wingdings" pitchFamily="2" charset="2"/>
              <a:buChar char="Ø"/>
            </a:pPr>
            <a:r>
              <a:rPr lang="fr-FR" sz="1900" dirty="0">
                <a:latin typeface="Arial" panose="020B0604020202020204" pitchFamily="34" charset="0"/>
                <a:cs typeface="Arial" panose="020B0604020202020204" pitchFamily="34" charset="0"/>
              </a:rPr>
              <a:t>3- Socio-anthropologique</a:t>
            </a:r>
          </a:p>
          <a:p>
            <a:pPr>
              <a:buFont typeface="Wingdings" pitchFamily="2" charset="2"/>
              <a:buChar char="Ø"/>
            </a:pPr>
            <a:r>
              <a:rPr lang="fr-FR" sz="1900" dirty="0">
                <a:latin typeface="Arial" panose="020B0604020202020204" pitchFamily="34" charset="0"/>
                <a:cs typeface="Arial" panose="020B0604020202020204" pitchFamily="34" charset="0"/>
              </a:rPr>
              <a:t>4- Psychanalytiques et </a:t>
            </a:r>
            <a:r>
              <a:rPr lang="fr-FR" sz="1900" dirty="0" err="1">
                <a:latin typeface="Arial" panose="020B0604020202020204" pitchFamily="34" charset="0"/>
                <a:cs typeface="Arial" panose="020B0604020202020204" pitchFamily="34" charset="0"/>
              </a:rPr>
              <a:t>attachementistes</a:t>
            </a:r>
            <a:endParaRPr lang="fr-FR" sz="1900" dirty="0">
              <a:latin typeface="Arial" panose="020B0604020202020204" pitchFamily="34" charset="0"/>
              <a:cs typeface="Arial" panose="020B0604020202020204" pitchFamily="34" charset="0"/>
            </a:endParaRPr>
          </a:p>
          <a:p>
            <a:pPr>
              <a:buFont typeface="Wingdings" pitchFamily="2" charset="2"/>
              <a:buChar char="Ø"/>
            </a:pPr>
            <a:r>
              <a:rPr lang="fr-FR" sz="1900" dirty="0">
                <a:latin typeface="Arial" panose="020B0604020202020204" pitchFamily="34" charset="0"/>
                <a:cs typeface="Arial" panose="020B0604020202020204" pitchFamily="34" charset="0"/>
              </a:rPr>
              <a:t>5- Cognitifs et éducatifs</a:t>
            </a:r>
          </a:p>
          <a:p>
            <a:pPr>
              <a:buFont typeface="Wingdings" pitchFamily="2" charset="2"/>
              <a:buChar char="Ø"/>
            </a:pPr>
            <a:r>
              <a:rPr lang="fr-FR" sz="1900" dirty="0">
                <a:latin typeface="Arial" panose="020B0604020202020204" pitchFamily="34" charset="0"/>
                <a:cs typeface="Arial" panose="020B0604020202020204" pitchFamily="34" charset="0"/>
              </a:rPr>
              <a:t>6- Systémiques et stratégiques</a:t>
            </a:r>
          </a:p>
          <a:p>
            <a:pPr>
              <a:buFont typeface="Wingdings" pitchFamily="2" charset="2"/>
              <a:buChar char="Ø"/>
            </a:pPr>
            <a:r>
              <a:rPr lang="fr-FR" sz="1900" dirty="0">
                <a:latin typeface="Arial" panose="020B0604020202020204" pitchFamily="34" charset="0"/>
                <a:cs typeface="Arial" panose="020B0604020202020204" pitchFamily="34" charset="0"/>
              </a:rPr>
              <a:t>7- Epidémiologie psychiatrique</a:t>
            </a:r>
          </a:p>
          <a:p>
            <a:endParaRPr lang="fr-FR" sz="1900" dirty="0">
              <a:latin typeface="Arial" panose="020B0604020202020204" pitchFamily="34" charset="0"/>
              <a:cs typeface="Arial" panose="020B0604020202020204" pitchFamily="34" charset="0"/>
            </a:endParaRPr>
          </a:p>
          <a:p>
            <a:pPr marL="0" indent="0">
              <a:buNone/>
            </a:pPr>
            <a:r>
              <a:rPr lang="fr-FR" sz="19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Ces sept modèles ne s’excluent pas mais s’articulent pour donner une compréhension globale de l’adolescence. Chacun apporte un éclairage particulier, montrant que cette période est à la fois une transition biologique, un remaniement psychique, une adaptation cognitive et une construction sociale influencée par l’environnement et la culture.</a:t>
            </a:r>
            <a:endParaRPr lang="fr-FR" sz="1900" dirty="0">
              <a:effectLst/>
              <a:latin typeface="Arial" panose="020B0604020202020204" pitchFamily="34" charset="0"/>
              <a:ea typeface="Calibri" panose="020F0502020204030204" pitchFamily="34" charset="0"/>
              <a:cs typeface="Arial" panose="020B0604020202020204" pitchFamily="34" charset="0"/>
            </a:endParaRPr>
          </a:p>
          <a:p>
            <a:pPr marL="0" indent="0">
              <a:buNone/>
            </a:pPr>
            <a:endParaRPr lang="fr-FR" sz="1900" dirty="0">
              <a:latin typeface="Arial" panose="020B060402020202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9935DF7A-1D91-8F44-BEB3-17B9AA5043E9}"/>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5" name="Rectangle 4">
            <a:extLst>
              <a:ext uri="{FF2B5EF4-FFF2-40B4-BE49-F238E27FC236}">
                <a16:creationId xmlns:a16="http://schemas.microsoft.com/office/drawing/2014/main" id="{123837FA-300E-5C45-B970-35814B338244}"/>
              </a:ext>
            </a:extLst>
          </p:cNvPr>
          <p:cNvSpPr/>
          <p:nvPr/>
        </p:nvSpPr>
        <p:spPr>
          <a:xfrm>
            <a:off x="0" y="0"/>
            <a:ext cx="1105487" cy="6858000"/>
          </a:xfrm>
          <a:prstGeom prst="rect">
            <a:avLst/>
          </a:prstGeom>
          <a:solidFill>
            <a:schemeClr val="accent2">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CH"/>
          </a:p>
        </p:txBody>
      </p:sp>
    </p:spTree>
    <p:extLst>
      <p:ext uri="{BB962C8B-B14F-4D97-AF65-F5344CB8AC3E}">
        <p14:creationId xmlns:p14="http://schemas.microsoft.com/office/powerpoint/2010/main" val="3819339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mt="7000"/>
          </a:blip>
          <a:stretch>
            <a:fillRect/>
          </a:stretch>
        </a:blipFill>
        <a:effectLst/>
      </p:bgPr>
    </p:bg>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49AAC8D-331C-BA48-81C7-A5D5A008E2C1}"/>
              </a:ext>
            </a:extLst>
          </p:cNvPr>
          <p:cNvSpPr txBox="1"/>
          <p:nvPr/>
        </p:nvSpPr>
        <p:spPr>
          <a:xfrm>
            <a:off x="162998" y="394693"/>
            <a:ext cx="12064387" cy="6155531"/>
          </a:xfrm>
          <a:prstGeom prst="rect">
            <a:avLst/>
          </a:prstGeom>
          <a:noFill/>
        </p:spPr>
        <p:txBody>
          <a:bodyPr wrap="square" rtlCol="0">
            <a:spAutoFit/>
          </a:bodyPr>
          <a:lstStyle/>
          <a:p>
            <a:pPr algn="ctr"/>
            <a:r>
              <a:rPr lang="fr-FR" sz="2800" dirty="0"/>
              <a:t>Être Adulte :</a:t>
            </a:r>
          </a:p>
          <a:p>
            <a:pPr>
              <a:spcAft>
                <a:spcPts val="900"/>
              </a:spcAft>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900"/>
              </a:spcAft>
            </a:pPr>
            <a:r>
              <a:rPr lang="fr-FR" sz="1800"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000" b="1"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Traditionnellement, l’entrée dans l’âge adulte repose sur deux piliers fondamentaux :</a:t>
            </a:r>
            <a:endParaRPr lang="fr-FR" sz="2000" b="1" dirty="0">
              <a:effectLst/>
              <a:latin typeface="Arial" panose="020B0604020202020204" pitchFamily="34" charset="0"/>
              <a:ea typeface="Calibri" panose="020F0502020204030204" pitchFamily="34" charset="0"/>
              <a:cs typeface="Arial" panose="020B0604020202020204" pitchFamily="34" charset="0"/>
            </a:endParaRPr>
          </a:p>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1. Une vie affective stable et épanouissante, permettant un équilibre psychique et relationnel.</a:t>
            </a:r>
            <a:endParaRPr lang="fr-FR" sz="2000" dirty="0">
              <a:effectLst/>
              <a:latin typeface="Arial" panose="020B0604020202020204" pitchFamily="34" charset="0"/>
              <a:ea typeface="Calibri" panose="020F0502020204030204" pitchFamily="34" charset="0"/>
              <a:cs typeface="Arial" panose="020B0604020202020204" pitchFamily="34" charset="0"/>
            </a:endParaRPr>
          </a:p>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2. Une insertion professionnelle réussie, apportant autonomie et reconnaissance sociale.</a:t>
            </a:r>
            <a:endParaRPr lang="fr-FR" sz="2000" dirty="0">
              <a:effectLst/>
              <a:latin typeface="Arial" panose="020B0604020202020204" pitchFamily="34" charset="0"/>
              <a:ea typeface="Calibri" panose="020F0502020204030204" pitchFamily="34" charset="0"/>
              <a:cs typeface="Arial" panose="020B0604020202020204" pitchFamily="34" charset="0"/>
            </a:endParaRPr>
          </a:p>
          <a:p>
            <a:pPr>
              <a:spcAft>
                <a:spcPts val="900"/>
              </a:spcAft>
            </a:pPr>
            <a:endPar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2000" b="1"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Dans nos sociétés contemporaines :</a:t>
            </a:r>
            <a:endParaRPr lang="fr-FR" sz="2000" b="1" dirty="0">
              <a:effectLst/>
              <a:latin typeface="Arial" panose="020B0604020202020204" pitchFamily="34" charset="0"/>
              <a:ea typeface="Calibri" panose="020F0502020204030204" pitchFamily="34" charset="0"/>
              <a:cs typeface="Arial" panose="020B0604020202020204" pitchFamily="34" charset="0"/>
            </a:endParaRPr>
          </a:p>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Devenir adulte ne se limite pas à des critères biologiques ou légaux, c’est un processus psychique impliquant :</a:t>
            </a:r>
          </a:p>
          <a:p>
            <a:pPr>
              <a:spcAft>
                <a:spcPts val="900"/>
              </a:spcAft>
            </a:pPr>
            <a:endParaRPr lang="fr-FR" sz="2000" dirty="0">
              <a:effectLst/>
              <a:latin typeface="Arial" panose="020B0604020202020204" pitchFamily="34" charset="0"/>
              <a:ea typeface="Calibri" panose="020F0502020204030204" pitchFamily="34" charset="0"/>
              <a:cs typeface="Arial" panose="020B0604020202020204" pitchFamily="34" charset="0"/>
            </a:endParaRPr>
          </a:p>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Le travail de séparation </a:t>
            </a:r>
          </a:p>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Le développement d’une identité propre </a:t>
            </a:r>
          </a:p>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L’accès à une autonomie affective et sociale </a:t>
            </a:r>
          </a:p>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L’intégration dans la société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3" name="Flèche vers la droite 2">
            <a:extLst>
              <a:ext uri="{FF2B5EF4-FFF2-40B4-BE49-F238E27FC236}">
                <a16:creationId xmlns:a16="http://schemas.microsoft.com/office/drawing/2014/main" id="{F4D31658-21DC-7B4C-928B-93723F3DF9C3}"/>
              </a:ext>
            </a:extLst>
          </p:cNvPr>
          <p:cNvSpPr/>
          <p:nvPr/>
        </p:nvSpPr>
        <p:spPr>
          <a:xfrm>
            <a:off x="329784" y="1178080"/>
            <a:ext cx="691441" cy="338478"/>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Flèche vers la droite 3">
            <a:extLst>
              <a:ext uri="{FF2B5EF4-FFF2-40B4-BE49-F238E27FC236}">
                <a16:creationId xmlns:a16="http://schemas.microsoft.com/office/drawing/2014/main" id="{1B2D3F02-0B64-CB48-B055-66111CFF613A}"/>
              </a:ext>
            </a:extLst>
          </p:cNvPr>
          <p:cNvSpPr/>
          <p:nvPr/>
        </p:nvSpPr>
        <p:spPr>
          <a:xfrm>
            <a:off x="360711" y="2884407"/>
            <a:ext cx="691441" cy="338478"/>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pied de page 4">
            <a:extLst>
              <a:ext uri="{FF2B5EF4-FFF2-40B4-BE49-F238E27FC236}">
                <a16:creationId xmlns:a16="http://schemas.microsoft.com/office/drawing/2014/main" id="{B62B0B9C-6323-C14F-9E94-CE9B4D3CEDFC}"/>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Tree>
    <p:extLst>
      <p:ext uri="{BB962C8B-B14F-4D97-AF65-F5344CB8AC3E}">
        <p14:creationId xmlns:p14="http://schemas.microsoft.com/office/powerpoint/2010/main" val="1215557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3D3CC-5743-E04A-A4FF-43CA15C9CBDA}"/>
              </a:ext>
            </a:extLst>
          </p:cNvPr>
          <p:cNvSpPr>
            <a:spLocks noGrp="1"/>
          </p:cNvSpPr>
          <p:nvPr>
            <p:ph type="ctrTitle"/>
          </p:nvPr>
        </p:nvSpPr>
        <p:spPr>
          <a:xfrm>
            <a:off x="2212532" y="2605849"/>
            <a:ext cx="7766936" cy="1646302"/>
          </a:xfrm>
        </p:spPr>
        <p:txBody>
          <a:bodyPr/>
          <a:lstStyle/>
          <a:p>
            <a:pPr algn="ctr"/>
            <a:r>
              <a:rPr lang="fr-FR" dirty="0"/>
              <a:t>La prévention</a:t>
            </a:r>
          </a:p>
        </p:txBody>
      </p:sp>
      <p:sp>
        <p:nvSpPr>
          <p:cNvPr id="4" name="Espace réservé du pied de page 3">
            <a:extLst>
              <a:ext uri="{FF2B5EF4-FFF2-40B4-BE49-F238E27FC236}">
                <a16:creationId xmlns:a16="http://schemas.microsoft.com/office/drawing/2014/main" id="{1952371A-9980-3543-BB3C-2834CE1F8F31}"/>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Tree>
    <p:extLst>
      <p:ext uri="{BB962C8B-B14F-4D97-AF65-F5344CB8AC3E}">
        <p14:creationId xmlns:p14="http://schemas.microsoft.com/office/powerpoint/2010/main" val="917669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DEB9A353-DE89-8F47-ACC7-5A8D4468C68E}"/>
              </a:ext>
            </a:extLst>
          </p:cNvPr>
          <p:cNvSpPr txBox="1"/>
          <p:nvPr/>
        </p:nvSpPr>
        <p:spPr>
          <a:xfrm>
            <a:off x="1146875" y="301752"/>
            <a:ext cx="11327494" cy="6324808"/>
          </a:xfrm>
          <a:prstGeom prst="rect">
            <a:avLst/>
          </a:prstGeom>
          <a:noFill/>
        </p:spPr>
        <p:txBody>
          <a:bodyPr wrap="square">
            <a:spAutoFit/>
          </a:bodyPr>
          <a:lstStyle/>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La prévention à l’adolescence repose sur un équilibre délicat entre ne pas intervenir trop vite au risque de stigmatiser, et ne pas sous-estimer un malaise au risque d’aggraver une souffrance latente.</a:t>
            </a:r>
            <a:endParaRPr lang="fr-FR" sz="2000" dirty="0">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a:t>
            </a:r>
            <a:endParaRPr lang="fr-FR" sz="2000" dirty="0">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2000" b="1"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Les risques de deux extrêmes :</a:t>
            </a:r>
            <a:endParaRPr lang="fr-FR" sz="2000" b="1" dirty="0">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2000" b="1"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1. Ne pas en faire assez :</a:t>
            </a:r>
            <a:endParaRPr lang="fr-FR" sz="2000" b="1" dirty="0">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L’attitude de temporisation (« c’est une crise, ça passera ») est parfois justifiée, mais peut enfermer certains adolescents dans des schémas rigides et pathologiques.</a:t>
            </a:r>
            <a:endParaRPr lang="fr-FR" sz="2000" dirty="0">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endParaRPr lang="fr-FR" sz="2000" dirty="0">
              <a:solidFill>
                <a:srgbClr val="222222"/>
              </a:solidFill>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2000" b="1"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2. Trop en faire trop vite :</a:t>
            </a:r>
            <a:endParaRPr lang="fr-FR" sz="2000" b="1" dirty="0">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Identifier un fléchissement scolaire comme un échec définitif, ou une expérimentation avec l’alcool ou le cannabis comme une addiction naissante, peut générer anxiété et repli chez l’adolescent.</a:t>
            </a:r>
            <a:endParaRPr lang="fr-FR" sz="2000" dirty="0">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Une prise en charge excessive peut paradoxalement renforcer le malaise en désignant et stigmatisant l’adolescent.</a:t>
            </a:r>
            <a:endParaRPr lang="fr-FR" sz="2000" dirty="0">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20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 </a:t>
            </a:r>
            <a:endParaRPr lang="fr-FR" sz="2000" dirty="0">
              <a:effectLst/>
              <a:latin typeface="Arial" panose="020B0604020202020204" pitchFamily="34" charset="0"/>
              <a:ea typeface="Times New Roman" panose="02020603050405020304" pitchFamily="18" charset="0"/>
              <a:cs typeface="Arial" panose="020B0604020202020204" pitchFamily="34" charset="0"/>
            </a:endParaRPr>
          </a:p>
          <a:p>
            <a:pPr>
              <a:spcAft>
                <a:spcPts val="900"/>
              </a:spcAft>
            </a:pPr>
            <a:r>
              <a:rPr lang="fr-FR" sz="1000" dirty="0">
                <a:solidFill>
                  <a:srgbClr val="222222"/>
                </a:solidFill>
                <a:effectLst/>
                <a:latin typeface="Times New Roman" panose="02020603050405020304" pitchFamily="18" charset="0"/>
                <a:ea typeface="Times New Roman" panose="02020603050405020304" pitchFamily="18" charset="0"/>
              </a:rPr>
              <a:t> </a:t>
            </a:r>
            <a:endParaRPr lang="fr-FR" sz="1400" dirty="0">
              <a:effectLst/>
              <a:latin typeface="Times New Roman" panose="02020603050405020304" pitchFamily="18" charset="0"/>
              <a:ea typeface="Times New Roman" panose="02020603050405020304" pitchFamily="18" charset="0"/>
            </a:endParaRPr>
          </a:p>
        </p:txBody>
      </p:sp>
      <p:sp>
        <p:nvSpPr>
          <p:cNvPr id="2" name="Espace réservé du pied de page 1">
            <a:extLst>
              <a:ext uri="{FF2B5EF4-FFF2-40B4-BE49-F238E27FC236}">
                <a16:creationId xmlns:a16="http://schemas.microsoft.com/office/drawing/2014/main" id="{3AF0E95F-4F98-C848-823E-42664EA2AE6B}"/>
              </a:ext>
            </a:extLst>
          </p:cNvPr>
          <p:cNvSpPr>
            <a:spLocks noGrp="1"/>
          </p:cNvSpPr>
          <p:nvPr>
            <p:ph type="ftr" sz="quarter" idx="11"/>
          </p:nvPr>
        </p:nvSpPr>
        <p:spPr/>
        <p:txBody>
          <a:bodyPr/>
          <a:lstStyle/>
          <a:p>
            <a:r>
              <a:rPr lang="en-US"/>
              <a:t>Soizic de Montalier - Psychologue du travail et clinicienne - Psychologue FSP - 14 avril 2025</a:t>
            </a:r>
            <a:endParaRPr lang="en-US" dirty="0"/>
          </a:p>
        </p:txBody>
      </p:sp>
      <p:sp>
        <p:nvSpPr>
          <p:cNvPr id="4" name="Rectangle 3">
            <a:extLst>
              <a:ext uri="{FF2B5EF4-FFF2-40B4-BE49-F238E27FC236}">
                <a16:creationId xmlns:a16="http://schemas.microsoft.com/office/drawing/2014/main" id="{4743212F-79A1-984B-A306-6C2477E7455F}"/>
              </a:ext>
            </a:extLst>
          </p:cNvPr>
          <p:cNvSpPr/>
          <p:nvPr/>
        </p:nvSpPr>
        <p:spPr>
          <a:xfrm>
            <a:off x="0" y="0"/>
            <a:ext cx="1105487" cy="6858000"/>
          </a:xfrm>
          <a:prstGeom prst="rect">
            <a:avLst/>
          </a:prstGeom>
          <a:solidFill>
            <a:schemeClr val="accent2">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CH"/>
          </a:p>
        </p:txBody>
      </p:sp>
    </p:spTree>
    <p:extLst>
      <p:ext uri="{BB962C8B-B14F-4D97-AF65-F5344CB8AC3E}">
        <p14:creationId xmlns:p14="http://schemas.microsoft.com/office/powerpoint/2010/main" val="1709196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lis">
  <a:themeElements>
    <a:clrScheme name="Colis">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Colis">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olis">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{76159862-F783-0C4E-8DBD-27CC0D222452}tf10001120</Template>
  <TotalTime>3082</TotalTime>
  <Words>3288</Words>
  <Application>Microsoft Macintosh PowerPoint</Application>
  <PresentationFormat>Grand écran</PresentationFormat>
  <Paragraphs>240</Paragraphs>
  <Slides>17</Slides>
  <Notes>13</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17</vt:i4>
      </vt:variant>
    </vt:vector>
  </HeadingPairs>
  <TitlesOfParts>
    <vt:vector size="23" baseType="lpstr">
      <vt:lpstr>Arial</vt:lpstr>
      <vt:lpstr>Calibri</vt:lpstr>
      <vt:lpstr>Gill Sans MT</vt:lpstr>
      <vt:lpstr>Times New Roman</vt:lpstr>
      <vt:lpstr>Wingdings</vt:lpstr>
      <vt:lpstr>Colis</vt:lpstr>
      <vt:lpstr>L’adolescence</vt:lpstr>
      <vt:lpstr>La notion d’adolescent</vt:lpstr>
      <vt:lpstr> Historiquement :  </vt:lpstr>
      <vt:lpstr>Présentation PowerPoint</vt:lpstr>
      <vt:lpstr>Différentes théories en psychologie</vt:lpstr>
      <vt:lpstr>Les modèles théoriques actuels</vt:lpstr>
      <vt:lpstr>Présentation PowerPoint</vt:lpstr>
      <vt:lpstr>La prévention</vt:lpstr>
      <vt:lpstr>Présentation PowerPoint</vt:lpstr>
      <vt:lpstr>Présentation PowerPoint</vt:lpstr>
      <vt:lpstr>Être Sensibilisé</vt:lpstr>
      <vt:lpstr>Comprendre :</vt:lpstr>
      <vt:lpstr>Présentation PowerPoint</vt:lpstr>
      <vt:lpstr>Ecouter</vt:lpstr>
      <vt:lpstr>Concrètement ça donne quoi ?</vt:lpstr>
      <vt:lpstr>Signaux d’alerte :</vt:lpstr>
      <vt:lpstr>Merci pour votre attention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Apports de connaissance sur le concept  d’adolescents</dc:title>
  <dc:creator>Soizic de Montalier</dc:creator>
  <cp:lastModifiedBy>Soizic de Montalier</cp:lastModifiedBy>
  <cp:revision>17</cp:revision>
  <dcterms:created xsi:type="dcterms:W3CDTF">2025-03-31T09:04:11Z</dcterms:created>
  <dcterms:modified xsi:type="dcterms:W3CDTF">2025-04-13T19:35:33Z</dcterms:modified>
</cp:coreProperties>
</file>